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349" r:id="rId4"/>
    <p:sldId id="258" r:id="rId5"/>
    <p:sldId id="262" r:id="rId6"/>
    <p:sldId id="280" r:id="rId7"/>
    <p:sldId id="278" r:id="rId8"/>
    <p:sldId id="279" r:id="rId9"/>
    <p:sldId id="365" r:id="rId10"/>
    <p:sldId id="350" r:id="rId11"/>
    <p:sldId id="259" r:id="rId12"/>
    <p:sldId id="351" r:id="rId13"/>
    <p:sldId id="353" r:id="rId14"/>
    <p:sldId id="354" r:id="rId15"/>
    <p:sldId id="355" r:id="rId16"/>
    <p:sldId id="356" r:id="rId17"/>
    <p:sldId id="358" r:id="rId18"/>
    <p:sldId id="360" r:id="rId19"/>
    <p:sldId id="361" r:id="rId20"/>
    <p:sldId id="362" r:id="rId21"/>
    <p:sldId id="363" r:id="rId22"/>
    <p:sldId id="364" r:id="rId23"/>
    <p:sldId id="341" r:id="rId24"/>
    <p:sldId id="269" r:id="rId25"/>
    <p:sldId id="342" r:id="rId26"/>
    <p:sldId id="343" r:id="rId27"/>
    <p:sldId id="344" r:id="rId28"/>
    <p:sldId id="345" r:id="rId29"/>
    <p:sldId id="346" r:id="rId30"/>
    <p:sldId id="347" r:id="rId31"/>
    <p:sldId id="348" r:id="rId32"/>
    <p:sldId id="340" r:id="rId33"/>
    <p:sldId id="264" r:id="rId34"/>
    <p:sldId id="292" r:id="rId35"/>
    <p:sldId id="337" r:id="rId36"/>
    <p:sldId id="338" r:id="rId37"/>
    <p:sldId id="339" r:id="rId38"/>
    <p:sldId id="261" r:id="rId39"/>
    <p:sldId id="332" r:id="rId40"/>
    <p:sldId id="333" r:id="rId41"/>
    <p:sldId id="334" r:id="rId42"/>
    <p:sldId id="335" r:id="rId43"/>
    <p:sldId id="336" r:id="rId44"/>
    <p:sldId id="271"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50049BDE-97FE-4A86-A9DC-EEABFA04D777}">
          <p14:sldIdLst>
            <p14:sldId id="256"/>
            <p14:sldId id="257"/>
            <p14:sldId id="349"/>
          </p14:sldIdLst>
        </p14:section>
        <p14:section name="架构风格" id="{2B3F028F-7BEA-4AD6-B108-8AFE9A81F5B1}">
          <p14:sldIdLst>
            <p14:sldId id="258"/>
            <p14:sldId id="262"/>
            <p14:sldId id="280"/>
            <p14:sldId id="278"/>
            <p14:sldId id="279"/>
            <p14:sldId id="365"/>
            <p14:sldId id="350"/>
          </p14:sldIdLst>
        </p14:section>
        <p14:section name="2-系统架构" id="{FD7F98B5-059F-4017-858E-BA08E53BA16E}">
          <p14:sldIdLst>
            <p14:sldId id="259"/>
            <p14:sldId id="351"/>
            <p14:sldId id="353"/>
            <p14:sldId id="354"/>
            <p14:sldId id="355"/>
            <p14:sldId id="356"/>
            <p14:sldId id="358"/>
            <p14:sldId id="360"/>
            <p14:sldId id="361"/>
            <p14:sldId id="362"/>
            <p14:sldId id="363"/>
            <p14:sldId id="364"/>
          </p14:sldIdLst>
        </p14:section>
        <p14:section name="机制设计" id="{2596C867-6901-48BE-BE02-018E65CF77C4}">
          <p14:sldIdLst>
            <p14:sldId id="341"/>
            <p14:sldId id="269"/>
            <p14:sldId id="342"/>
            <p14:sldId id="343"/>
            <p14:sldId id="344"/>
            <p14:sldId id="345"/>
            <p14:sldId id="346"/>
            <p14:sldId id="347"/>
            <p14:sldId id="348"/>
          </p14:sldIdLst>
        </p14:section>
        <p14:section name="用例实现" id="{66FE0BB0-CFBA-4F16-BBEB-BD850EFB3B73}">
          <p14:sldIdLst>
            <p14:sldId id="340"/>
            <p14:sldId id="264"/>
            <p14:sldId id="292"/>
            <p14:sldId id="337"/>
            <p14:sldId id="338"/>
            <p14:sldId id="339"/>
          </p14:sldIdLst>
        </p14:section>
        <p14:section name="原型开发" id="{19974EA6-9FF1-4103-A317-F3896D9BE495}">
          <p14:sldIdLst>
            <p14:sldId id="261"/>
            <p14:sldId id="332"/>
            <p14:sldId id="333"/>
            <p14:sldId id="334"/>
            <p14:sldId id="335"/>
            <p14:sldId id="336"/>
            <p14:sldId id="27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EBE8"/>
    <a:srgbClr val="A5CF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0" autoAdjust="0"/>
    <p:restoredTop sz="69413" autoAdjust="0"/>
  </p:normalViewPr>
  <p:slideViewPr>
    <p:cSldViewPr snapToGrid="0" showGuides="1">
      <p:cViewPr varScale="1">
        <p:scale>
          <a:sx n="60" d="100"/>
          <a:sy n="60" d="100"/>
        </p:scale>
        <p:origin x="1459" y="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EBE015-B5DF-487E-A904-FC249E3EFA1D}" type="datetimeFigureOut">
              <a:rPr lang="zh-CN" altLang="en-US" smtClean="0"/>
              <a:t>2021/6/25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D14CA4-A737-4B0D-8ABF-7DEED5BA828F}" type="slidenum">
              <a:rPr lang="zh-CN" altLang="en-US" smtClean="0"/>
              <a:t>‹#›</a:t>
            </a:fld>
            <a:endParaRPr lang="zh-CN" altLang="en-US"/>
          </a:p>
        </p:txBody>
      </p:sp>
    </p:spTree>
    <p:extLst>
      <p:ext uri="{BB962C8B-B14F-4D97-AF65-F5344CB8AC3E}">
        <p14:creationId xmlns:p14="http://schemas.microsoft.com/office/powerpoint/2010/main" val="1446336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老师和各位同学们下午好，我们第二组组的主题是济遇，也即</a:t>
            </a:r>
            <a:r>
              <a:rPr lang="en-US" altLang="zh-CN" dirty="0"/>
              <a:t>Meet what you will meet</a:t>
            </a:r>
            <a:endParaRPr lang="zh-CN" altLang="en-US" dirty="0"/>
          </a:p>
        </p:txBody>
      </p:sp>
      <p:sp>
        <p:nvSpPr>
          <p:cNvPr id="4" name="灯片编号占位符 3"/>
          <p:cNvSpPr>
            <a:spLocks noGrp="1"/>
          </p:cNvSpPr>
          <p:nvPr>
            <p:ph type="sldNum" sz="quarter" idx="5"/>
          </p:nvPr>
        </p:nvSpPr>
        <p:spPr/>
        <p:txBody>
          <a:bodyPr/>
          <a:lstStyle/>
          <a:p>
            <a:fld id="{B4D14CA4-A737-4B0D-8ABF-7DEED5BA828F}" type="slidenum">
              <a:rPr lang="zh-CN" altLang="en-US" smtClean="0"/>
              <a:t>1</a:t>
            </a:fld>
            <a:endParaRPr lang="zh-CN" altLang="en-US"/>
          </a:p>
        </p:txBody>
      </p:sp>
    </p:spTree>
    <p:extLst>
      <p:ext uri="{BB962C8B-B14F-4D97-AF65-F5344CB8AC3E}">
        <p14:creationId xmlns:p14="http://schemas.microsoft.com/office/powerpoint/2010/main" val="2939204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以上同学介绍的微服务架构的特点，在权衡微服务架构与传统分层架构的利弊下，为设计一个内部功能完整、安全性高、轻量级的系统架构，我们选择对之前的架构进行层之间适当的泛化与细化，实现以下逻辑架构图：</a:t>
            </a:r>
          </a:p>
        </p:txBody>
      </p:sp>
      <p:sp>
        <p:nvSpPr>
          <p:cNvPr id="4" name="灯片编号占位符 3"/>
          <p:cNvSpPr>
            <a:spLocks noGrp="1"/>
          </p:cNvSpPr>
          <p:nvPr>
            <p:ph type="sldNum" sz="quarter" idx="5"/>
          </p:nvPr>
        </p:nvSpPr>
        <p:spPr/>
        <p:txBody>
          <a:bodyPr/>
          <a:lstStyle/>
          <a:p>
            <a:fld id="{92141335-744F-4E3E-B9E8-9CF9BAA8EA59}" type="slidenum">
              <a:rPr lang="zh-CN" altLang="en-US" smtClean="0"/>
              <a:t>12</a:t>
            </a:fld>
            <a:endParaRPr lang="zh-CN" altLang="en-US"/>
          </a:p>
        </p:txBody>
      </p:sp>
    </p:spTree>
    <p:extLst>
      <p:ext uri="{BB962C8B-B14F-4D97-AF65-F5344CB8AC3E}">
        <p14:creationId xmlns:p14="http://schemas.microsoft.com/office/powerpoint/2010/main" val="195571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基于以上改进的逻辑架构，我们完成与改进逻辑架构映射的技术模型、数据模型图。向上而看</a:t>
            </a:r>
            <a:endParaRPr lang="en-US" altLang="zh-CN" dirty="0"/>
          </a:p>
          <a:p>
            <a:r>
              <a:rPr lang="zh-CN" altLang="en-US" dirty="0"/>
              <a:t>为使微服务架构适应项目体型，我们仍采用前端与后端分离式开发，前端利用</a:t>
            </a:r>
            <a:r>
              <a:rPr lang="en-US" altLang="zh-CN" dirty="0"/>
              <a:t>Vue</a:t>
            </a:r>
            <a:r>
              <a:rPr lang="zh-CN" altLang="en-US" dirty="0"/>
              <a:t>、</a:t>
            </a:r>
            <a:r>
              <a:rPr lang="en-US" altLang="zh-CN" dirty="0"/>
              <a:t>Sencha</a:t>
            </a:r>
            <a:r>
              <a:rPr lang="zh-CN" altLang="en-US" dirty="0"/>
              <a:t>与其他库进行开发，后端总体采用</a:t>
            </a:r>
            <a:r>
              <a:rPr lang="en-US" altLang="zh-CN" dirty="0" err="1"/>
              <a:t>SpringBoot</a:t>
            </a:r>
            <a:r>
              <a:rPr lang="zh-CN" altLang="en-US" dirty="0"/>
              <a:t>与</a:t>
            </a:r>
            <a:r>
              <a:rPr lang="en-US" altLang="zh-CN" dirty="0" err="1"/>
              <a:t>SpringCloud</a:t>
            </a:r>
            <a:r>
              <a:rPr lang="zh-CN" altLang="en-US" dirty="0"/>
              <a:t>进行开发。系统采用</a:t>
            </a:r>
            <a:r>
              <a:rPr lang="en-US" altLang="zh-CN" dirty="0" err="1"/>
              <a:t>sa</a:t>
            </a:r>
            <a:r>
              <a:rPr lang="en-US" altLang="zh-CN" dirty="0"/>
              <a:t>-token</a:t>
            </a:r>
            <a:r>
              <a:rPr lang="zh-CN" altLang="en-US" dirty="0"/>
              <a:t>、</a:t>
            </a:r>
            <a:r>
              <a:rPr lang="en-US" altLang="zh-CN" dirty="0"/>
              <a:t>ELK</a:t>
            </a:r>
            <a:r>
              <a:rPr lang="zh-CN" altLang="en-US" dirty="0"/>
              <a:t>、</a:t>
            </a:r>
            <a:r>
              <a:rPr lang="en-US" altLang="zh-CN" dirty="0" err="1"/>
              <a:t>activeMQ</a:t>
            </a:r>
            <a:r>
              <a:rPr lang="zh-CN" altLang="en-US" dirty="0"/>
              <a:t>消息队列等中间件完善系统功能。</a:t>
            </a:r>
            <a:endParaRPr lang="en-US" altLang="zh-CN" dirty="0"/>
          </a:p>
          <a:p>
            <a:r>
              <a:rPr lang="zh-CN" altLang="en-US" dirty="0"/>
              <a:t>向下而看，前后端通过</a:t>
            </a:r>
            <a:r>
              <a:rPr lang="en-US" altLang="zh-CN" dirty="0"/>
              <a:t>REST</a:t>
            </a:r>
            <a:r>
              <a:rPr lang="zh-CN" altLang="en-US" dirty="0"/>
              <a:t>风格的</a:t>
            </a:r>
            <a:r>
              <a:rPr lang="en-US" altLang="zh-CN" dirty="0"/>
              <a:t>API</a:t>
            </a:r>
            <a:r>
              <a:rPr lang="zh-CN" altLang="en-US" dirty="0"/>
              <a:t>调用与</a:t>
            </a:r>
            <a:r>
              <a:rPr lang="en-US" altLang="zh-CN" dirty="0"/>
              <a:t>json</a:t>
            </a:r>
            <a:r>
              <a:rPr lang="zh-CN" altLang="en-US" dirty="0"/>
              <a:t>数据文件进行沟通，层之间通过不同的数据模型（如：</a:t>
            </a:r>
            <a:r>
              <a:rPr lang="en-US" altLang="zh-CN" dirty="0"/>
              <a:t>VO</a:t>
            </a:r>
            <a:r>
              <a:rPr lang="zh-CN" altLang="en-US" dirty="0"/>
              <a:t>、</a:t>
            </a:r>
            <a:r>
              <a:rPr lang="en-US" altLang="zh-CN" dirty="0"/>
              <a:t>DTO</a:t>
            </a:r>
            <a:r>
              <a:rPr lang="zh-CN" altLang="en-US" dirty="0"/>
              <a:t>、</a:t>
            </a:r>
            <a:r>
              <a:rPr lang="en-US" altLang="zh-CN" dirty="0"/>
              <a:t>DO</a:t>
            </a:r>
            <a:r>
              <a:rPr lang="zh-CN" altLang="en-US" dirty="0"/>
              <a:t>等</a:t>
            </a:r>
            <a:r>
              <a:rPr lang="en-US" altLang="zh-CN" dirty="0"/>
              <a:t>)</a:t>
            </a:r>
            <a:r>
              <a:rPr lang="zh-CN" altLang="en-US" dirty="0"/>
              <a:t>进行交流与转换。保证数据传递过程的安全与效率。</a:t>
            </a:r>
            <a:endParaRPr lang="en-US" altLang="zh-CN" dirty="0"/>
          </a:p>
        </p:txBody>
      </p:sp>
      <p:sp>
        <p:nvSpPr>
          <p:cNvPr id="4" name="灯片编号占位符 3"/>
          <p:cNvSpPr>
            <a:spLocks noGrp="1"/>
          </p:cNvSpPr>
          <p:nvPr>
            <p:ph type="sldNum" sz="quarter" idx="5"/>
          </p:nvPr>
        </p:nvSpPr>
        <p:spPr/>
        <p:txBody>
          <a:bodyPr/>
          <a:lstStyle/>
          <a:p>
            <a:fld id="{92141335-744F-4E3E-B9E8-9CF9BAA8EA59}" type="slidenum">
              <a:rPr lang="zh-CN" altLang="en-US" smtClean="0"/>
              <a:t>13</a:t>
            </a:fld>
            <a:endParaRPr lang="zh-CN" altLang="en-US"/>
          </a:p>
        </p:txBody>
      </p:sp>
    </p:spTree>
    <p:extLst>
      <p:ext uri="{BB962C8B-B14F-4D97-AF65-F5344CB8AC3E}">
        <p14:creationId xmlns:p14="http://schemas.microsoft.com/office/powerpoint/2010/main" val="1266419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为了实现改进逻辑架构与物理架构的映射，通过部署图的方式展现系统的物理实现，因微服务架构特性，采用服务注册与配置中心集群以及三种不同功能的服务器集群实现微服务之间的沟通。部署图如下：</a:t>
            </a:r>
          </a:p>
        </p:txBody>
      </p:sp>
      <p:sp>
        <p:nvSpPr>
          <p:cNvPr id="4" name="灯片编号占位符 3"/>
          <p:cNvSpPr>
            <a:spLocks noGrp="1"/>
          </p:cNvSpPr>
          <p:nvPr>
            <p:ph type="sldNum" sz="quarter" idx="5"/>
          </p:nvPr>
        </p:nvSpPr>
        <p:spPr/>
        <p:txBody>
          <a:bodyPr/>
          <a:lstStyle/>
          <a:p>
            <a:fld id="{92141335-744F-4E3E-B9E8-9CF9BAA8EA59}" type="slidenum">
              <a:rPr lang="zh-CN" altLang="en-US" smtClean="0"/>
              <a:t>14</a:t>
            </a:fld>
            <a:endParaRPr lang="zh-CN" altLang="en-US"/>
          </a:p>
        </p:txBody>
      </p:sp>
    </p:spTree>
    <p:extLst>
      <p:ext uri="{BB962C8B-B14F-4D97-AF65-F5344CB8AC3E}">
        <p14:creationId xmlns:p14="http://schemas.microsoft.com/office/powerpoint/2010/main" val="1635625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根据领域驱动设计，为正确设计相应的领域服务，我们选择将系统涉及的业务边界划分为四部分领域：</a:t>
            </a:r>
            <a:r>
              <a:rPr lang="zh-CN" altLang="en-US" sz="1200" b="0" i="0" kern="1200" dirty="0">
                <a:solidFill>
                  <a:schemeClr val="tx1"/>
                </a:solidFill>
                <a:effectLst/>
                <a:latin typeface="+mn-lt"/>
                <a:ea typeface="+mn-ea"/>
                <a:cs typeface="+mn-cs"/>
              </a:rPr>
              <a:t>活动域、社团域、用户域、论坛域</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根据以上的领域设计，为适应系统设计过程中服务的粒度适中，我们选择根据功能将微服务进一步划分为以下系统：</a:t>
            </a:r>
          </a:p>
          <a:p>
            <a:r>
              <a:rPr lang="zh-CN" altLang="en-US" sz="1200" b="0" i="0" kern="1200" dirty="0">
                <a:solidFill>
                  <a:schemeClr val="tx1"/>
                </a:solidFill>
                <a:effectLst/>
                <a:latin typeface="+mn-lt"/>
                <a:ea typeface="+mn-ea"/>
                <a:cs typeface="+mn-cs"/>
              </a:rPr>
              <a:t>活动服务系统</a:t>
            </a:r>
          </a:p>
          <a:p>
            <a:r>
              <a:rPr lang="zh-CN" altLang="en-US" sz="1200" b="0" i="0" kern="1200" dirty="0">
                <a:solidFill>
                  <a:schemeClr val="tx1"/>
                </a:solidFill>
                <a:effectLst/>
                <a:latin typeface="+mn-lt"/>
                <a:ea typeface="+mn-ea"/>
                <a:cs typeface="+mn-cs"/>
              </a:rPr>
              <a:t>社团服务系统</a:t>
            </a:r>
          </a:p>
          <a:p>
            <a:r>
              <a:rPr lang="zh-CN" altLang="en-US" sz="1200" b="0" i="0" kern="1200" dirty="0">
                <a:solidFill>
                  <a:schemeClr val="tx1"/>
                </a:solidFill>
                <a:effectLst/>
                <a:latin typeface="+mn-lt"/>
                <a:ea typeface="+mn-ea"/>
                <a:cs typeface="+mn-cs"/>
              </a:rPr>
              <a:t>用户服务系统</a:t>
            </a:r>
          </a:p>
          <a:p>
            <a:r>
              <a:rPr lang="zh-CN" altLang="en-US" sz="1200" b="0" i="0" kern="1200" dirty="0">
                <a:solidFill>
                  <a:schemeClr val="tx1"/>
                </a:solidFill>
                <a:effectLst/>
                <a:latin typeface="+mn-lt"/>
                <a:ea typeface="+mn-ea"/>
                <a:cs typeface="+mn-cs"/>
              </a:rPr>
              <a:t>社团成员服务系统</a:t>
            </a:r>
          </a:p>
          <a:p>
            <a:r>
              <a:rPr lang="zh-CN" altLang="en-US" sz="1200" b="0" i="0" kern="1200" dirty="0">
                <a:solidFill>
                  <a:schemeClr val="tx1"/>
                </a:solidFill>
                <a:effectLst/>
                <a:latin typeface="+mn-lt"/>
                <a:ea typeface="+mn-ea"/>
                <a:cs typeface="+mn-cs"/>
              </a:rPr>
              <a:t>论坛服务系统</a:t>
            </a:r>
          </a:p>
          <a:p>
            <a:endParaRPr lang="zh-CN" altLang="en-US" dirty="0"/>
          </a:p>
        </p:txBody>
      </p:sp>
      <p:sp>
        <p:nvSpPr>
          <p:cNvPr id="4" name="灯片编号占位符 3"/>
          <p:cNvSpPr>
            <a:spLocks noGrp="1"/>
          </p:cNvSpPr>
          <p:nvPr>
            <p:ph type="sldNum" sz="quarter" idx="5"/>
          </p:nvPr>
        </p:nvSpPr>
        <p:spPr/>
        <p:txBody>
          <a:bodyPr/>
          <a:lstStyle/>
          <a:p>
            <a:fld id="{92141335-744F-4E3E-B9E8-9CF9BAA8EA59}" type="slidenum">
              <a:rPr lang="zh-CN" altLang="en-US" smtClean="0"/>
              <a:t>15</a:t>
            </a:fld>
            <a:endParaRPr lang="zh-CN" altLang="en-US"/>
          </a:p>
        </p:txBody>
      </p:sp>
    </p:spTree>
    <p:extLst>
      <p:ext uri="{BB962C8B-B14F-4D97-AF65-F5344CB8AC3E}">
        <p14:creationId xmlns:p14="http://schemas.microsoft.com/office/powerpoint/2010/main" val="1818048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如图为社团服务系统的接口列表，通过</a:t>
            </a:r>
            <a:r>
              <a:rPr lang="en-US" altLang="zh-CN" dirty="0"/>
              <a:t>REST API</a:t>
            </a:r>
            <a:r>
              <a:rPr lang="zh-CN" altLang="en-US" dirty="0"/>
              <a:t>的接口风格对各系统接口进行实现，并给出各接口的作用介绍。</a:t>
            </a:r>
          </a:p>
        </p:txBody>
      </p:sp>
      <p:sp>
        <p:nvSpPr>
          <p:cNvPr id="4" name="灯片编号占位符 3"/>
          <p:cNvSpPr>
            <a:spLocks noGrp="1"/>
          </p:cNvSpPr>
          <p:nvPr>
            <p:ph type="sldNum" sz="quarter" idx="5"/>
          </p:nvPr>
        </p:nvSpPr>
        <p:spPr/>
        <p:txBody>
          <a:bodyPr/>
          <a:lstStyle/>
          <a:p>
            <a:fld id="{92141335-744F-4E3E-B9E8-9CF9BAA8EA59}" type="slidenum">
              <a:rPr lang="zh-CN" altLang="en-US" smtClean="0"/>
              <a:t>16</a:t>
            </a:fld>
            <a:endParaRPr lang="zh-CN" altLang="en-US"/>
          </a:p>
        </p:txBody>
      </p:sp>
    </p:spTree>
    <p:extLst>
      <p:ext uri="{BB962C8B-B14F-4D97-AF65-F5344CB8AC3E}">
        <p14:creationId xmlns:p14="http://schemas.microsoft.com/office/powerpoint/2010/main" val="3298687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考虑项目开发过程前后端分离，都有鉴权等安全需求，因此选择</a:t>
            </a:r>
            <a:r>
              <a:rPr lang="en-US" altLang="zh-CN" dirty="0" err="1"/>
              <a:t>sa</a:t>
            </a:r>
            <a:r>
              <a:rPr lang="en-US" altLang="zh-CN" dirty="0"/>
              <a:t>-token</a:t>
            </a:r>
            <a:r>
              <a:rPr lang="zh-CN" altLang="en-US" dirty="0"/>
              <a:t>这个轻量、功能强大的安全框架提供系统安全服务。接下来，通过介绍用户登录过程中如何引入外部安全框架</a:t>
            </a:r>
            <a:r>
              <a:rPr lang="en-US" altLang="zh-CN" dirty="0" err="1"/>
              <a:t>sa</a:t>
            </a:r>
            <a:r>
              <a:rPr lang="en-US" altLang="zh-CN" dirty="0"/>
              <a:t>-token</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用户登录大致流程为在输入验证码正确后，进行用户账号密码验证，验证通过后</a:t>
            </a:r>
            <a:r>
              <a:rPr lang="zh-CN" altLang="en-US" b="1" dirty="0"/>
              <a:t>设置用户登陆状态</a:t>
            </a:r>
            <a:r>
              <a:rPr lang="zh-CN" altLang="en-US" dirty="0"/>
              <a:t>，</a:t>
            </a:r>
            <a:r>
              <a:rPr lang="zh-CN" altLang="en-US" b="1" dirty="0"/>
              <a:t>返回用户当前权限下的页面</a:t>
            </a:r>
            <a:r>
              <a:rPr lang="zh-CN" altLang="en-US" dirty="0"/>
              <a:t>。</a:t>
            </a:r>
          </a:p>
          <a:p>
            <a:endParaRPr lang="en-US" altLang="zh-CN" dirty="0"/>
          </a:p>
          <a:p>
            <a:r>
              <a:rPr lang="zh-CN" altLang="en-US" dirty="0"/>
              <a:t>以用户登录接口为例展示调用</a:t>
            </a:r>
            <a:r>
              <a:rPr lang="en-US" altLang="zh-CN" dirty="0"/>
              <a:t>API</a:t>
            </a:r>
            <a:r>
              <a:rPr lang="zh-CN" altLang="en-US" dirty="0"/>
              <a:t>过程：</a:t>
            </a:r>
          </a:p>
          <a:p>
            <a:r>
              <a:rPr lang="zh-CN" altLang="en-US" dirty="0"/>
              <a:t>​在登录过程中，调用登录接口传递参数如图所示：</a:t>
            </a:r>
            <a:endParaRPr lang="en-US" altLang="zh-CN" dirty="0"/>
          </a:p>
          <a:p>
            <a:r>
              <a:rPr lang="zh-CN" altLang="en-US" dirty="0"/>
              <a:t>通过</a:t>
            </a:r>
            <a:r>
              <a:rPr lang="en-US" altLang="zh-CN" dirty="0"/>
              <a:t>URL</a:t>
            </a:r>
            <a:r>
              <a:rPr lang="zh-CN" altLang="en-US" dirty="0"/>
              <a:t>访问登录接口：</a:t>
            </a:r>
            <a:r>
              <a:rPr lang="en-US" altLang="zh-CN" dirty="0"/>
              <a:t>/</a:t>
            </a:r>
            <a:r>
              <a:rPr lang="en-US" altLang="zh-CN" dirty="0" err="1"/>
              <a:t>api</a:t>
            </a:r>
            <a:r>
              <a:rPr lang="en-US" altLang="zh-CN" dirty="0"/>
              <a:t>/</a:t>
            </a:r>
            <a:r>
              <a:rPr lang="en-US" altLang="zh-CN" dirty="0" err="1"/>
              <a:t>Login?username</a:t>
            </a:r>
            <a:r>
              <a:rPr lang="en-US" altLang="zh-CN" dirty="0"/>
              <a:t>=</a:t>
            </a:r>
            <a:r>
              <a:rPr lang="en-US" altLang="zh-CN" dirty="0" err="1"/>
              <a:t>testID&amp;password</a:t>
            </a:r>
            <a:r>
              <a:rPr lang="en-US" altLang="zh-CN" dirty="0"/>
              <a:t>=tongjitongjiSAD123/(</a:t>
            </a:r>
            <a:r>
              <a:rPr lang="zh-CN" altLang="en-US" dirty="0"/>
              <a:t>实际</a:t>
            </a:r>
            <a:r>
              <a:rPr lang="en-US" altLang="zh-CN" dirty="0"/>
              <a:t>URL</a:t>
            </a:r>
            <a:r>
              <a:rPr lang="zh-CN" altLang="en-US" dirty="0"/>
              <a:t>可能稍有不同，此处目的在于举例</a:t>
            </a:r>
            <a:r>
              <a:rPr lang="en-US" altLang="zh-CN" dirty="0"/>
              <a:t>)</a:t>
            </a:r>
          </a:p>
          <a:p>
            <a:r>
              <a:rPr lang="zh-CN" altLang="en-US" dirty="0"/>
              <a:t>在登录业务逻辑中会对账号密码的正确性进行判断，如果该账号是合法的，则会调用接口</a:t>
            </a:r>
            <a:r>
              <a:rPr lang="en-US" altLang="zh-CN" dirty="0" err="1"/>
              <a:t>StpUtil</a:t>
            </a:r>
            <a:r>
              <a:rPr lang="en-US" altLang="zh-CN" dirty="0"/>
              <a:t>.**</a:t>
            </a:r>
            <a:r>
              <a:rPr lang="en-US" altLang="zh-CN" dirty="0" err="1"/>
              <a:t>setLoginId</a:t>
            </a:r>
            <a:r>
              <a:rPr lang="en-US" altLang="zh-CN" dirty="0"/>
              <a:t>**(Object </a:t>
            </a:r>
            <a:r>
              <a:rPr lang="en-US" altLang="zh-CN" dirty="0" err="1"/>
              <a:t>loginId</a:t>
            </a:r>
            <a:r>
              <a:rPr lang="en-US" altLang="zh-CN" dirty="0"/>
              <a:t>)</a:t>
            </a:r>
            <a:r>
              <a:rPr lang="zh-CN" altLang="en-US" dirty="0"/>
              <a:t>标记用户已登录。</a:t>
            </a:r>
            <a:endParaRPr lang="en-GB" altLang="zh-CN" dirty="0"/>
          </a:p>
          <a:p>
            <a:r>
              <a:rPr lang="zh-CN" altLang="en-US" dirty="0"/>
              <a:t>由于时间原因，对于返回用户当前权限下的页面具体操作在此不在赘述。</a:t>
            </a:r>
          </a:p>
        </p:txBody>
      </p:sp>
      <p:sp>
        <p:nvSpPr>
          <p:cNvPr id="4" name="灯片编号占位符 3"/>
          <p:cNvSpPr>
            <a:spLocks noGrp="1"/>
          </p:cNvSpPr>
          <p:nvPr>
            <p:ph type="sldNum" sz="quarter" idx="5"/>
          </p:nvPr>
        </p:nvSpPr>
        <p:spPr/>
        <p:txBody>
          <a:bodyPr/>
          <a:lstStyle/>
          <a:p>
            <a:fld id="{92141335-744F-4E3E-B9E8-9CF9BAA8EA59}" type="slidenum">
              <a:rPr lang="zh-CN" altLang="en-US" smtClean="0"/>
              <a:t>17</a:t>
            </a:fld>
            <a:endParaRPr lang="zh-CN" altLang="en-US"/>
          </a:p>
        </p:txBody>
      </p:sp>
    </p:spTree>
    <p:extLst>
      <p:ext uri="{BB962C8B-B14F-4D97-AF65-F5344CB8AC3E}">
        <p14:creationId xmlns:p14="http://schemas.microsoft.com/office/powerpoint/2010/main" val="582209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接下来，以活动组织系统中的对外接口为例，表明相应场景下外部系统如何调用接口完成相应业务逻辑。</a:t>
            </a:r>
            <a:endParaRPr lang="en-US" altLang="zh-CN" dirty="0"/>
          </a:p>
          <a:p>
            <a:r>
              <a:rPr lang="zh-CN" altLang="en-US" dirty="0"/>
              <a:t>浏览活动的具体</a:t>
            </a:r>
            <a:r>
              <a:rPr lang="en-US" altLang="zh-CN" dirty="0"/>
              <a:t>API</a:t>
            </a:r>
            <a:r>
              <a:rPr lang="zh-CN" altLang="en-US" dirty="0"/>
              <a:t>设计如图所示，除了给出</a:t>
            </a:r>
            <a:r>
              <a:rPr lang="en-US" altLang="zh-CN" dirty="0"/>
              <a:t>REST API</a:t>
            </a:r>
            <a:r>
              <a:rPr lang="zh-CN" altLang="en-US" dirty="0"/>
              <a:t>以外，还给出相应的调用接口与参数</a:t>
            </a:r>
            <a:endParaRPr lang="en-US" altLang="zh-CN" dirty="0"/>
          </a:p>
        </p:txBody>
      </p:sp>
      <p:sp>
        <p:nvSpPr>
          <p:cNvPr id="4" name="灯片编号占位符 3"/>
          <p:cNvSpPr>
            <a:spLocks noGrp="1"/>
          </p:cNvSpPr>
          <p:nvPr>
            <p:ph type="sldNum" sz="quarter" idx="5"/>
          </p:nvPr>
        </p:nvSpPr>
        <p:spPr/>
        <p:txBody>
          <a:bodyPr/>
          <a:lstStyle/>
          <a:p>
            <a:fld id="{92141335-744F-4E3E-B9E8-9CF9BAA8EA59}" type="slidenum">
              <a:rPr lang="zh-CN" altLang="en-US" smtClean="0"/>
              <a:t>18</a:t>
            </a:fld>
            <a:endParaRPr lang="zh-CN" altLang="en-US"/>
          </a:p>
        </p:txBody>
      </p:sp>
    </p:spTree>
    <p:extLst>
      <p:ext uri="{BB962C8B-B14F-4D97-AF65-F5344CB8AC3E}">
        <p14:creationId xmlns:p14="http://schemas.microsoft.com/office/powerpoint/2010/main" val="1250538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首先，外部系统在经过授权认证后，可以通过提供给</a:t>
            </a:r>
            <a:r>
              <a:rPr lang="en-US" altLang="zh-CN" dirty="0"/>
              <a:t>API</a:t>
            </a:r>
            <a:r>
              <a:rPr lang="zh-CN" altLang="en-US" dirty="0"/>
              <a:t>包含相应搜索参数的</a:t>
            </a:r>
            <a:r>
              <a:rPr lang="en-US" altLang="zh-CN" dirty="0"/>
              <a:t>HTTP</a:t>
            </a:r>
            <a:r>
              <a:rPr lang="zh-CN" altLang="en-US" dirty="0"/>
              <a:t>请求社团交流平台会根据参数筛选出相应的活动数据，以</a:t>
            </a:r>
            <a:r>
              <a:rPr lang="en-US" altLang="zh-CN" dirty="0"/>
              <a:t>json</a:t>
            </a:r>
            <a:r>
              <a:rPr lang="zh-CN" altLang="en-US" dirty="0"/>
              <a:t>文件格式返回。</a:t>
            </a:r>
          </a:p>
          <a:p>
            <a:r>
              <a:rPr lang="zh-CN" altLang="en-US" dirty="0"/>
              <a:t>参数举例如下：</a:t>
            </a:r>
            <a:endParaRPr lang="en-US" altLang="zh-CN" dirty="0"/>
          </a:p>
          <a:p>
            <a:r>
              <a:rPr lang="zh-CN" altLang="en-US" dirty="0"/>
              <a:t>因此访问</a:t>
            </a:r>
            <a:r>
              <a:rPr lang="en-US" altLang="zh-CN" dirty="0"/>
              <a:t>URL</a:t>
            </a:r>
            <a:r>
              <a:rPr lang="zh-CN" altLang="en-US" dirty="0"/>
              <a:t>为：</a:t>
            </a:r>
            <a:endParaRPr lang="en-US" altLang="zh-CN" dirty="0"/>
          </a:p>
          <a:p>
            <a:r>
              <a:rPr lang="zh-CN" altLang="en-US" dirty="0"/>
              <a:t>通过授权认证后即可返回用户参与的</a:t>
            </a:r>
            <a:r>
              <a:rPr lang="en-US" altLang="zh-CN" dirty="0"/>
              <a:t>2021-06-15</a:t>
            </a:r>
            <a:r>
              <a:rPr lang="zh-CN" altLang="en-US" dirty="0"/>
              <a:t>由</a:t>
            </a:r>
            <a:r>
              <a:rPr lang="en-US" altLang="zh-CN" dirty="0"/>
              <a:t>'c10001'</a:t>
            </a:r>
            <a:r>
              <a:rPr lang="zh-CN" altLang="en-US" dirty="0"/>
              <a:t>社团举办的所有活动。</a:t>
            </a:r>
          </a:p>
        </p:txBody>
      </p:sp>
      <p:sp>
        <p:nvSpPr>
          <p:cNvPr id="4" name="灯片编号占位符 3"/>
          <p:cNvSpPr>
            <a:spLocks noGrp="1"/>
          </p:cNvSpPr>
          <p:nvPr>
            <p:ph type="sldNum" sz="quarter" idx="5"/>
          </p:nvPr>
        </p:nvSpPr>
        <p:spPr/>
        <p:txBody>
          <a:bodyPr/>
          <a:lstStyle/>
          <a:p>
            <a:fld id="{92141335-744F-4E3E-B9E8-9CF9BAA8EA59}" type="slidenum">
              <a:rPr lang="zh-CN" altLang="en-US" smtClean="0"/>
              <a:t>19</a:t>
            </a:fld>
            <a:endParaRPr lang="zh-CN" altLang="en-US"/>
          </a:p>
        </p:txBody>
      </p:sp>
    </p:spTree>
    <p:extLst>
      <p:ext uri="{BB962C8B-B14F-4D97-AF65-F5344CB8AC3E}">
        <p14:creationId xmlns:p14="http://schemas.microsoft.com/office/powerpoint/2010/main" val="3520832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为了保证传递参数或返回值过程中数据的封装性与安全性，利用</a:t>
            </a:r>
            <a:r>
              <a:rPr lang="en-US" altLang="zh-CN" dirty="0"/>
              <a:t>DTO</a:t>
            </a:r>
            <a:r>
              <a:rPr lang="zh-CN" altLang="en-US" dirty="0"/>
              <a:t>来包装，因此上述活动接口涉及的</a:t>
            </a:r>
            <a:r>
              <a:rPr lang="en-US" altLang="zh-CN" dirty="0"/>
              <a:t>DTO</a:t>
            </a:r>
            <a:r>
              <a:rPr lang="zh-CN" altLang="en-US" dirty="0"/>
              <a:t>包含：</a:t>
            </a:r>
          </a:p>
        </p:txBody>
      </p:sp>
      <p:sp>
        <p:nvSpPr>
          <p:cNvPr id="4" name="灯片编号占位符 3"/>
          <p:cNvSpPr>
            <a:spLocks noGrp="1"/>
          </p:cNvSpPr>
          <p:nvPr>
            <p:ph type="sldNum" sz="quarter" idx="5"/>
          </p:nvPr>
        </p:nvSpPr>
        <p:spPr/>
        <p:txBody>
          <a:bodyPr/>
          <a:lstStyle/>
          <a:p>
            <a:fld id="{92141335-744F-4E3E-B9E8-9CF9BAA8EA59}" type="slidenum">
              <a:rPr lang="zh-CN" altLang="en-US" smtClean="0"/>
              <a:t>20</a:t>
            </a:fld>
            <a:endParaRPr lang="zh-CN" altLang="en-US"/>
          </a:p>
        </p:txBody>
      </p:sp>
    </p:spTree>
    <p:extLst>
      <p:ext uri="{BB962C8B-B14F-4D97-AF65-F5344CB8AC3E}">
        <p14:creationId xmlns:p14="http://schemas.microsoft.com/office/powerpoint/2010/main" val="3020202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因此以</a:t>
            </a:r>
            <a:r>
              <a:rPr lang="en-US" altLang="zh-CN" dirty="0"/>
              <a:t>json</a:t>
            </a:r>
            <a:r>
              <a:rPr lang="zh-CN" altLang="en-US" dirty="0"/>
              <a:t>文件格式返回活动简要信息，如：</a:t>
            </a:r>
            <a:endParaRPr lang="en-US" altLang="zh-CN" dirty="0"/>
          </a:p>
          <a:p>
            <a:r>
              <a:rPr lang="zh-CN" altLang="en-US" dirty="0"/>
              <a:t>将以上的</a:t>
            </a:r>
            <a:r>
              <a:rPr lang="en-US" altLang="zh-CN" dirty="0"/>
              <a:t>json</a:t>
            </a:r>
            <a:r>
              <a:rPr lang="zh-CN" altLang="en-US" dirty="0"/>
              <a:t>格式数据返回给前端进行处理后即可供外部系统渲染展示。</a:t>
            </a:r>
          </a:p>
        </p:txBody>
      </p:sp>
      <p:sp>
        <p:nvSpPr>
          <p:cNvPr id="4" name="灯片编号占位符 3"/>
          <p:cNvSpPr>
            <a:spLocks noGrp="1"/>
          </p:cNvSpPr>
          <p:nvPr>
            <p:ph type="sldNum" sz="quarter" idx="5"/>
          </p:nvPr>
        </p:nvSpPr>
        <p:spPr/>
        <p:txBody>
          <a:bodyPr/>
          <a:lstStyle/>
          <a:p>
            <a:fld id="{92141335-744F-4E3E-B9E8-9CF9BAA8EA59}" type="slidenum">
              <a:rPr lang="zh-CN" altLang="en-US" smtClean="0"/>
              <a:t>21</a:t>
            </a:fld>
            <a:endParaRPr lang="zh-CN" altLang="en-US"/>
          </a:p>
        </p:txBody>
      </p:sp>
    </p:spTree>
    <p:extLst>
      <p:ext uri="{BB962C8B-B14F-4D97-AF65-F5344CB8AC3E}">
        <p14:creationId xmlns:p14="http://schemas.microsoft.com/office/powerpoint/2010/main" val="4150350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本次，我们将从架构风格、 架构改进、接口实现、机制设计、用例实现和原型开发六个方面加以介绍。</a:t>
            </a:r>
          </a:p>
        </p:txBody>
      </p:sp>
      <p:sp>
        <p:nvSpPr>
          <p:cNvPr id="4" name="灯片编号占位符 3"/>
          <p:cNvSpPr>
            <a:spLocks noGrp="1"/>
          </p:cNvSpPr>
          <p:nvPr>
            <p:ph type="sldNum" sz="quarter" idx="5"/>
          </p:nvPr>
        </p:nvSpPr>
        <p:spPr/>
        <p:txBody>
          <a:bodyPr/>
          <a:lstStyle/>
          <a:p>
            <a:fld id="{B4D14CA4-A737-4B0D-8ABF-7DEED5BA828F}" type="slidenum">
              <a:rPr lang="zh-CN" altLang="en-US" smtClean="0"/>
              <a:t>2</a:t>
            </a:fld>
            <a:endParaRPr lang="zh-CN" altLang="en-US"/>
          </a:p>
        </p:txBody>
      </p:sp>
    </p:spTree>
    <p:extLst>
      <p:ext uri="{BB962C8B-B14F-4D97-AF65-F5344CB8AC3E}">
        <p14:creationId xmlns:p14="http://schemas.microsoft.com/office/powerpoint/2010/main" val="871566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经过上一步通过</a:t>
            </a:r>
            <a:r>
              <a:rPr lang="en-US" altLang="zh-CN" dirty="0"/>
              <a:t>API</a:t>
            </a:r>
            <a:r>
              <a:rPr lang="zh-CN" altLang="en-US" dirty="0"/>
              <a:t>筛选活动信息返回外部系统后，用户可以选择感兴趣的活动报名参加，外部系统可以调用参与活动的</a:t>
            </a:r>
            <a:r>
              <a:rPr lang="en-US" altLang="zh-CN" dirty="0"/>
              <a:t>API</a:t>
            </a:r>
            <a:r>
              <a:rPr lang="zh-CN" altLang="en-US" dirty="0"/>
              <a:t>提交申请信息，等待审核参与活动。</a:t>
            </a:r>
            <a:endParaRPr lang="en-US" altLang="zh-CN" dirty="0"/>
          </a:p>
          <a:p>
            <a:r>
              <a:rPr lang="zh-CN" altLang="en-US" dirty="0"/>
              <a:t>实现过程如下所示，具体执行过程在此不在赘述，接下来介绍本系统的机制设计</a:t>
            </a:r>
          </a:p>
        </p:txBody>
      </p:sp>
      <p:sp>
        <p:nvSpPr>
          <p:cNvPr id="4" name="灯片编号占位符 3"/>
          <p:cNvSpPr>
            <a:spLocks noGrp="1"/>
          </p:cNvSpPr>
          <p:nvPr>
            <p:ph type="sldNum" sz="quarter" idx="5"/>
          </p:nvPr>
        </p:nvSpPr>
        <p:spPr/>
        <p:txBody>
          <a:bodyPr/>
          <a:lstStyle/>
          <a:p>
            <a:fld id="{92141335-744F-4E3E-B9E8-9CF9BAA8EA59}" type="slidenum">
              <a:rPr lang="zh-CN" altLang="en-US" smtClean="0"/>
              <a:t>22</a:t>
            </a:fld>
            <a:endParaRPr lang="zh-CN" altLang="en-US"/>
          </a:p>
        </p:txBody>
      </p:sp>
    </p:spTree>
    <p:extLst>
      <p:ext uri="{BB962C8B-B14F-4D97-AF65-F5344CB8AC3E}">
        <p14:creationId xmlns:p14="http://schemas.microsoft.com/office/powerpoint/2010/main" val="1384798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如右图所示，本系统使用的两个设计机制是 数据持久化机制 和 权限认证机制</a:t>
            </a:r>
          </a:p>
        </p:txBody>
      </p:sp>
      <p:sp>
        <p:nvSpPr>
          <p:cNvPr id="4" name="灯片编号占位符 3"/>
          <p:cNvSpPr>
            <a:spLocks noGrp="1"/>
          </p:cNvSpPr>
          <p:nvPr>
            <p:ph type="sldNum" sz="quarter" idx="5"/>
          </p:nvPr>
        </p:nvSpPr>
        <p:spPr/>
        <p:txBody>
          <a:bodyPr/>
          <a:lstStyle/>
          <a:p>
            <a:fld id="{B4D14CA4-A737-4B0D-8ABF-7DEED5BA828F}" type="slidenum">
              <a:rPr lang="zh-CN" altLang="en-US" smtClean="0"/>
              <a:t>24</a:t>
            </a:fld>
            <a:endParaRPr lang="zh-CN" altLang="en-US"/>
          </a:p>
        </p:txBody>
      </p:sp>
    </p:spTree>
    <p:extLst>
      <p:ext uri="{BB962C8B-B14F-4D97-AF65-F5344CB8AC3E}">
        <p14:creationId xmlns:p14="http://schemas.microsoft.com/office/powerpoint/2010/main" val="2596225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本系统中存在大量的数据信息，而这些数据信息需要存储在专门的数据库中，</a:t>
            </a:r>
            <a:r>
              <a:rPr lang="zh-CN" altLang="en-US"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rPr>
              <a:t>用于核心功能的实现</a:t>
            </a:r>
            <a:r>
              <a:rPr lang="zh-CN" altLang="en-US" dirty="0"/>
              <a:t>，即数据持久化。</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因此我们在业务层和数据库之间添加了持久化层。</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数据持久化层是一种中间件，它可以协助并自动将对象存储到数据库中，并将数据库中的数据加载到内存中供程序使用。在这样一层应用程序和数据库之间的抽象下，程序将通过会话控制 </a:t>
            </a:r>
            <a:r>
              <a:rPr lang="en-US" altLang="zh-CN" dirty="0"/>
              <a:t>(session) </a:t>
            </a:r>
            <a:r>
              <a:rPr lang="zh-CN" altLang="en-US" dirty="0"/>
              <a:t>间接访问数据库。</a:t>
            </a:r>
          </a:p>
        </p:txBody>
      </p:sp>
      <p:sp>
        <p:nvSpPr>
          <p:cNvPr id="4" name="灯片编号占位符 3"/>
          <p:cNvSpPr>
            <a:spLocks noGrp="1"/>
          </p:cNvSpPr>
          <p:nvPr>
            <p:ph type="sldNum" sz="quarter" idx="5"/>
          </p:nvPr>
        </p:nvSpPr>
        <p:spPr/>
        <p:txBody>
          <a:bodyPr/>
          <a:lstStyle/>
          <a:p>
            <a:fld id="{B4D14CA4-A737-4B0D-8ABF-7DEED5BA828F}" type="slidenum">
              <a:rPr lang="zh-CN" altLang="en-US" smtClean="0"/>
              <a:t>25</a:t>
            </a:fld>
            <a:endParaRPr lang="zh-CN" altLang="en-US"/>
          </a:p>
        </p:txBody>
      </p:sp>
    </p:spTree>
    <p:extLst>
      <p:ext uri="{BB962C8B-B14F-4D97-AF65-F5344CB8AC3E}">
        <p14:creationId xmlns:p14="http://schemas.microsoft.com/office/powerpoint/2010/main" val="3590364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我们选择</a:t>
            </a:r>
            <a:r>
              <a:rPr lang="en-US" altLang="zh-CN"/>
              <a:t>Hibernate </a:t>
            </a:r>
            <a:r>
              <a:rPr lang="zh-CN" altLang="en-US"/>
              <a:t>作为持久层的实现方式。</a:t>
            </a:r>
            <a:endParaRPr lang="en-US" altLang="zh-CN"/>
          </a:p>
          <a:p>
            <a:r>
              <a:rPr lang="en-US" altLang="zh-CN" b="1">
                <a:solidFill>
                  <a:srgbClr val="00B0F0"/>
                </a:solidFill>
                <a:latin typeface="幼圆" panose="02010509060101010101" pitchFamily="49" charset="-122"/>
                <a:ea typeface="幼圆" panose="02010509060101010101" pitchFamily="49" charset="-122"/>
                <a:cs typeface="Arabic Typesetting" panose="020B0604020202020204" pitchFamily="66" charset="-78"/>
              </a:rPr>
              <a:t>Hibernate</a:t>
            </a:r>
            <a:r>
              <a:rPr lang="zh-CN" altLang="en-US">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rPr>
              <a:t>是一个开源的、全自动的</a:t>
            </a:r>
            <a:r>
              <a:rPr lang="en-US" altLang="zh-CN">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rPr>
              <a:t>ORM</a:t>
            </a:r>
            <a:r>
              <a:rPr lang="zh-CN" altLang="en-US">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rPr>
              <a:t>框架，对</a:t>
            </a:r>
            <a:r>
              <a:rPr lang="en-US" altLang="zh-CN">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rPr>
              <a:t>JDBC</a:t>
            </a:r>
            <a:r>
              <a:rPr lang="zh-CN" altLang="en-US">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rPr>
              <a:t>进行了轻量级的封装，</a:t>
            </a:r>
            <a:endParaRPr lang="en-US" altLang="zh-CN"/>
          </a:p>
          <a:p>
            <a:r>
              <a:rPr lang="zh-CN" altLang="en-US"/>
              <a:t>左图是</a:t>
            </a:r>
            <a:r>
              <a:rPr lang="en-US" altLang="zh-CN"/>
              <a:t>Hibernate</a:t>
            </a:r>
            <a:r>
              <a:rPr lang="zh-CN" altLang="en-US"/>
              <a:t>的组成结构，包括配置对象，会话对象，查询对象等</a:t>
            </a:r>
          </a:p>
        </p:txBody>
      </p:sp>
      <p:sp>
        <p:nvSpPr>
          <p:cNvPr id="4" name="灯片编号占位符 3"/>
          <p:cNvSpPr>
            <a:spLocks noGrp="1"/>
          </p:cNvSpPr>
          <p:nvPr>
            <p:ph type="sldNum" sz="quarter" idx="5"/>
          </p:nvPr>
        </p:nvSpPr>
        <p:spPr/>
        <p:txBody>
          <a:bodyPr/>
          <a:lstStyle/>
          <a:p>
            <a:fld id="{B4D14CA4-A737-4B0D-8ABF-7DEED5BA828F}" type="slidenum">
              <a:rPr lang="zh-CN" altLang="en-US" smtClean="0"/>
              <a:t>26</a:t>
            </a:fld>
            <a:endParaRPr lang="zh-CN" altLang="en-US"/>
          </a:p>
        </p:txBody>
      </p:sp>
    </p:spTree>
    <p:extLst>
      <p:ext uri="{BB962C8B-B14F-4D97-AF65-F5344CB8AC3E}">
        <p14:creationId xmlns:p14="http://schemas.microsoft.com/office/powerpoint/2010/main" val="4095283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为保证本系统中不同角色正常地获取对应的资源和服务，我们</a:t>
            </a:r>
            <a:r>
              <a:rPr lang="zh-CN" altLang="en-US" b="0" i="0">
                <a:solidFill>
                  <a:srgbClr val="34495E"/>
                </a:solidFill>
                <a:effectLst/>
                <a:latin typeface="Ubuntu"/>
              </a:rPr>
              <a:t>基于 </a:t>
            </a:r>
            <a:r>
              <a:rPr lang="en-US" altLang="zh-CN" b="0" i="0">
                <a:solidFill>
                  <a:srgbClr val="34495E"/>
                </a:solidFill>
                <a:effectLst/>
                <a:latin typeface="Ubuntu"/>
              </a:rPr>
              <a:t>OAuth 2.0 </a:t>
            </a:r>
            <a:r>
              <a:rPr lang="zh-CN" altLang="en-US" b="0" i="0">
                <a:solidFill>
                  <a:srgbClr val="34495E"/>
                </a:solidFill>
                <a:effectLst/>
                <a:latin typeface="Ubuntu"/>
              </a:rPr>
              <a:t>标准协议，并引入</a:t>
            </a:r>
            <a:r>
              <a:rPr lang="en-US" altLang="zh-CN" b="0" i="0">
                <a:solidFill>
                  <a:srgbClr val="34495E"/>
                </a:solidFill>
                <a:effectLst/>
                <a:latin typeface="Ubuntu"/>
              </a:rPr>
              <a:t>API</a:t>
            </a:r>
            <a:r>
              <a:rPr lang="zh-CN" altLang="en-US" b="0" i="0">
                <a:solidFill>
                  <a:srgbClr val="34495E"/>
                </a:solidFill>
                <a:effectLst/>
                <a:latin typeface="Ubuntu"/>
              </a:rPr>
              <a:t>网关组件，完成微服务架构模式下的权限认证以及对用户请求的响应。</a:t>
            </a:r>
            <a:endParaRPr lang="zh-CN" altLang="en-US"/>
          </a:p>
        </p:txBody>
      </p:sp>
      <p:sp>
        <p:nvSpPr>
          <p:cNvPr id="4" name="灯片编号占位符 3"/>
          <p:cNvSpPr>
            <a:spLocks noGrp="1"/>
          </p:cNvSpPr>
          <p:nvPr>
            <p:ph type="sldNum" sz="quarter" idx="5"/>
          </p:nvPr>
        </p:nvSpPr>
        <p:spPr/>
        <p:txBody>
          <a:bodyPr/>
          <a:lstStyle/>
          <a:p>
            <a:fld id="{B4D14CA4-A737-4B0D-8ABF-7DEED5BA828F}" type="slidenum">
              <a:rPr lang="zh-CN" altLang="en-US" smtClean="0"/>
              <a:t>27</a:t>
            </a:fld>
            <a:endParaRPr lang="zh-CN" altLang="en-US"/>
          </a:p>
        </p:txBody>
      </p:sp>
    </p:spTree>
    <p:extLst>
      <p:ext uri="{BB962C8B-B14F-4D97-AF65-F5344CB8AC3E}">
        <p14:creationId xmlns:p14="http://schemas.microsoft.com/office/powerpoint/2010/main" val="171679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OAuth2.0</a:t>
            </a:r>
            <a:r>
              <a:rPr lang="zh-CN" altLang="en-US"/>
              <a:t>的典型协议流程如下图所示：主要包括三个部分：</a:t>
            </a:r>
            <a:endParaRPr lang="en-US" altLang="zh-CN"/>
          </a:p>
          <a:p>
            <a:r>
              <a:rPr lang="en-US" altLang="zh-CN"/>
              <a:t>1.</a:t>
            </a:r>
            <a:r>
              <a:rPr lang="zh-CN" altLang="en-US"/>
              <a:t>客户向资源所有者请求授权</a:t>
            </a:r>
            <a:endParaRPr lang="en-US" altLang="zh-CN"/>
          </a:p>
          <a:p>
            <a:r>
              <a:rPr lang="en-US" altLang="zh-CN"/>
              <a:t>2.</a:t>
            </a:r>
            <a:r>
              <a:rPr lang="zh-CN" altLang="en-US"/>
              <a:t>客户根据授权许可与授权服务器进行身份认证，请求获得访问令牌。</a:t>
            </a:r>
          </a:p>
          <a:p>
            <a:endParaRPr lang="zh-CN" altLang="en-US"/>
          </a:p>
          <a:p>
            <a:r>
              <a:rPr lang="zh-CN" altLang="en-US"/>
              <a:t>授权服务器验证客户端身份，验证通过则颁发访问令牌。</a:t>
            </a:r>
            <a:endParaRPr lang="en-US" altLang="zh-CN"/>
          </a:p>
          <a:p>
            <a:endParaRPr lang="en-US" altLang="zh-CN"/>
          </a:p>
          <a:p>
            <a:r>
              <a:rPr lang="en-US" altLang="zh-CN"/>
              <a:t>3.</a:t>
            </a:r>
            <a:r>
              <a:rPr lang="zh-CN" altLang="en-US"/>
              <a:t>客户通过访问令牌与资源服务器进行交互，若令牌有效，则服务于客户端的请求。</a:t>
            </a:r>
          </a:p>
        </p:txBody>
      </p:sp>
      <p:sp>
        <p:nvSpPr>
          <p:cNvPr id="4" name="灯片编号占位符 3"/>
          <p:cNvSpPr>
            <a:spLocks noGrp="1"/>
          </p:cNvSpPr>
          <p:nvPr>
            <p:ph type="sldNum" sz="quarter" idx="5"/>
          </p:nvPr>
        </p:nvSpPr>
        <p:spPr/>
        <p:txBody>
          <a:bodyPr/>
          <a:lstStyle/>
          <a:p>
            <a:fld id="{B4D14CA4-A737-4B0D-8ABF-7DEED5BA828F}" type="slidenum">
              <a:rPr lang="zh-CN" altLang="en-US" smtClean="0"/>
              <a:t>28</a:t>
            </a:fld>
            <a:endParaRPr lang="zh-CN" altLang="en-US"/>
          </a:p>
        </p:txBody>
      </p:sp>
    </p:spTree>
    <p:extLst>
      <p:ext uri="{BB962C8B-B14F-4D97-AF65-F5344CB8AC3E}">
        <p14:creationId xmlns:p14="http://schemas.microsoft.com/office/powerpoint/2010/main" val="2389304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API</a:t>
            </a:r>
            <a:r>
              <a:rPr lang="zh-CN" altLang="en-US"/>
              <a:t>网关是微服务架构的一个标配组件，负责组织客户端对微服务的访问。</a:t>
            </a:r>
            <a:endParaRPr lang="en-US" altLang="zh-CN"/>
          </a:p>
          <a:p>
            <a:r>
              <a:rPr lang="zh-CN" altLang="en-US"/>
              <a:t>接收来自客户端 的所有 </a:t>
            </a:r>
            <a:r>
              <a:rPr lang="en-US" altLang="zh-CN"/>
              <a:t>API </a:t>
            </a:r>
            <a:r>
              <a:rPr lang="zh-CN" altLang="en-US"/>
              <a:t>调用，然后通过请求路由、组成和协议翻译将其路由到相应的微服务。</a:t>
            </a:r>
            <a:endParaRPr lang="en-US" altLang="zh-CN"/>
          </a:p>
          <a:p>
            <a:endParaRPr lang="en-US" altLang="zh-CN"/>
          </a:p>
          <a:p>
            <a:r>
              <a:rPr lang="zh-CN" altLang="en-US"/>
              <a:t>由于它通过调用多个微服务并聚合结果来处理一个请求，因此有效减少了客户端和 应用之间的往返次数，提高了性能</a:t>
            </a:r>
          </a:p>
        </p:txBody>
      </p:sp>
      <p:sp>
        <p:nvSpPr>
          <p:cNvPr id="4" name="灯片编号占位符 3"/>
          <p:cNvSpPr>
            <a:spLocks noGrp="1"/>
          </p:cNvSpPr>
          <p:nvPr>
            <p:ph type="sldNum" sz="quarter" idx="5"/>
          </p:nvPr>
        </p:nvSpPr>
        <p:spPr/>
        <p:txBody>
          <a:bodyPr/>
          <a:lstStyle/>
          <a:p>
            <a:fld id="{B4D14CA4-A737-4B0D-8ABF-7DEED5BA828F}" type="slidenum">
              <a:rPr lang="zh-CN" altLang="en-US" smtClean="0"/>
              <a:t>29</a:t>
            </a:fld>
            <a:endParaRPr lang="zh-CN" altLang="en-US"/>
          </a:p>
        </p:txBody>
      </p:sp>
    </p:spTree>
    <p:extLst>
      <p:ext uri="{BB962C8B-B14F-4D97-AF65-F5344CB8AC3E}">
        <p14:creationId xmlns:p14="http://schemas.microsoft.com/office/powerpoint/2010/main" val="883072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本系统选择</a:t>
            </a:r>
            <a:r>
              <a:rPr lang="en-US" altLang="zh-CN"/>
              <a:t>Sa-Token</a:t>
            </a:r>
            <a:r>
              <a:rPr lang="zh-CN" altLang="en-US"/>
              <a:t>作为授权认证框架。</a:t>
            </a:r>
            <a:endParaRPr lang="en-US" altLang="zh-CN"/>
          </a:p>
          <a:p>
            <a:r>
              <a:rPr lang="zh-CN" altLang="en-US">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rPr>
              <a:t>是一个轻量级的、前后台分离的权限认证框架。</a:t>
            </a:r>
            <a:endParaRPr lang="en-US" altLang="zh-CN">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endParaRPr>
          </a:p>
          <a:p>
            <a:r>
              <a:rPr lang="zh-CN" altLang="en-US"/>
              <a:t>集合了微服务架构模式下的登录认证，权限认证等功能，并集成几十项权限相关特性，涵盖了大部分业务场景的解决方案，仅需简单的</a:t>
            </a:r>
            <a:r>
              <a:rPr lang="en-US" altLang="zh-CN"/>
              <a:t>API</a:t>
            </a:r>
            <a:r>
              <a:rPr lang="zh-CN" altLang="en-US"/>
              <a:t>调用便可实现大量高级特性。</a:t>
            </a:r>
            <a:endParaRPr lang="en-US" altLang="zh-CN"/>
          </a:p>
          <a:p>
            <a:endParaRPr lang="zh-CN" altLang="en-US"/>
          </a:p>
        </p:txBody>
      </p:sp>
      <p:sp>
        <p:nvSpPr>
          <p:cNvPr id="4" name="灯片编号占位符 3"/>
          <p:cNvSpPr>
            <a:spLocks noGrp="1"/>
          </p:cNvSpPr>
          <p:nvPr>
            <p:ph type="sldNum" sz="quarter" idx="5"/>
          </p:nvPr>
        </p:nvSpPr>
        <p:spPr/>
        <p:txBody>
          <a:bodyPr/>
          <a:lstStyle/>
          <a:p>
            <a:fld id="{B4D14CA4-A737-4B0D-8ABF-7DEED5BA828F}" type="slidenum">
              <a:rPr lang="zh-CN" altLang="en-US" smtClean="0"/>
              <a:t>30</a:t>
            </a:fld>
            <a:endParaRPr lang="zh-CN" altLang="en-US"/>
          </a:p>
        </p:txBody>
      </p:sp>
    </p:spTree>
    <p:extLst>
      <p:ext uri="{BB962C8B-B14F-4D97-AF65-F5344CB8AC3E}">
        <p14:creationId xmlns:p14="http://schemas.microsoft.com/office/powerpoint/2010/main" val="1253221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如图展示了</a:t>
            </a:r>
            <a:r>
              <a:rPr lang="en-US" altLang="zh-CN"/>
              <a:t>Sa-Token</a:t>
            </a:r>
            <a:r>
              <a:rPr lang="zh-CN" altLang="en-US"/>
              <a:t>体统的权限认证方式</a:t>
            </a:r>
            <a:endParaRPr lang="en-US" altLang="zh-CN"/>
          </a:p>
          <a:p>
            <a:endParaRPr lang="en-US" altLang="zh-CN"/>
          </a:p>
          <a:p>
            <a:r>
              <a:rPr lang="zh-CN" altLang="en-US"/>
              <a:t>前端向后台资源所有者请求服务时，需要经过权限认证。</a:t>
            </a:r>
            <a:endParaRPr lang="en-US" altLang="zh-CN"/>
          </a:p>
          <a:p>
            <a:r>
              <a:rPr lang="zh-CN" altLang="en-US"/>
              <a:t>进行权限认证之前首先会触发登录认证。</a:t>
            </a:r>
            <a:endParaRPr lang="en-US" altLang="zh-CN"/>
          </a:p>
          <a:p>
            <a:r>
              <a:rPr lang="zh-CN" altLang="en-US"/>
              <a:t>认证过程基于</a:t>
            </a:r>
            <a:r>
              <a:rPr lang="en-US" altLang="zh-CN"/>
              <a:t>OAuth2.0</a:t>
            </a:r>
            <a:r>
              <a:rPr lang="zh-CN" altLang="en-US"/>
              <a:t>标准协议，根据是否提供</a:t>
            </a:r>
            <a:r>
              <a:rPr lang="en-US" altLang="zh-CN"/>
              <a:t>token</a:t>
            </a:r>
            <a:r>
              <a:rPr lang="zh-CN" altLang="en-US"/>
              <a:t>，以及</a:t>
            </a:r>
            <a:r>
              <a:rPr lang="en-US" altLang="zh-CN"/>
              <a:t>token</a:t>
            </a:r>
            <a:r>
              <a:rPr lang="zh-CN" altLang="en-US"/>
              <a:t>的时效性进行登陆认证。登录认证通过后再进一步进行权限认证，权限认证通过后后端将提供请求的服务。</a:t>
            </a:r>
          </a:p>
        </p:txBody>
      </p:sp>
      <p:sp>
        <p:nvSpPr>
          <p:cNvPr id="4" name="灯片编号占位符 3"/>
          <p:cNvSpPr>
            <a:spLocks noGrp="1"/>
          </p:cNvSpPr>
          <p:nvPr>
            <p:ph type="sldNum" sz="quarter" idx="5"/>
          </p:nvPr>
        </p:nvSpPr>
        <p:spPr/>
        <p:txBody>
          <a:bodyPr/>
          <a:lstStyle/>
          <a:p>
            <a:fld id="{B4D14CA4-A737-4B0D-8ABF-7DEED5BA828F}" type="slidenum">
              <a:rPr lang="zh-CN" altLang="en-US" smtClean="0"/>
              <a:t>31</a:t>
            </a:fld>
            <a:endParaRPr lang="zh-CN" altLang="en-US"/>
          </a:p>
        </p:txBody>
      </p:sp>
    </p:spTree>
    <p:extLst>
      <p:ext uri="{BB962C8B-B14F-4D97-AF65-F5344CB8AC3E}">
        <p14:creationId xmlns:p14="http://schemas.microsoft.com/office/powerpoint/2010/main" val="4739349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在介绍完基本信息后，将介绍我们系统是如何架构的。</a:t>
            </a:r>
          </a:p>
        </p:txBody>
      </p:sp>
      <p:sp>
        <p:nvSpPr>
          <p:cNvPr id="4" name="灯片编号占位符 3"/>
          <p:cNvSpPr>
            <a:spLocks noGrp="1"/>
          </p:cNvSpPr>
          <p:nvPr>
            <p:ph type="sldNum" sz="quarter" idx="5"/>
          </p:nvPr>
        </p:nvSpPr>
        <p:spPr/>
        <p:txBody>
          <a:bodyPr/>
          <a:lstStyle/>
          <a:p>
            <a:fld id="{B4D14CA4-A737-4B0D-8ABF-7DEED5BA828F}" type="slidenum">
              <a:rPr lang="zh-CN" altLang="en-US" smtClean="0"/>
              <a:t>32</a:t>
            </a:fld>
            <a:endParaRPr lang="zh-CN" altLang="en-US"/>
          </a:p>
        </p:txBody>
      </p:sp>
    </p:spTree>
    <p:extLst>
      <p:ext uri="{BB962C8B-B14F-4D97-AF65-F5344CB8AC3E}">
        <p14:creationId xmlns:p14="http://schemas.microsoft.com/office/powerpoint/2010/main" val="2779194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在本次工作中：我们</a:t>
            </a:r>
            <a:r>
              <a:rPr lang="zh-CN" altLang="en-US" sz="1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通过分析机制等进行逻辑架构的重构</a:t>
            </a:r>
            <a:endParaRPr lang="en-US" altLang="zh-CN" sz="1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endParaRPr>
          </a:p>
          <a:p>
            <a:r>
              <a:rPr lang="zh-CN" altLang="en-US" sz="1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除了逻辑架构外，还增加了技术架构和物理架构，还添加具体的接口</a:t>
            </a:r>
            <a:endParaRPr lang="en-US" altLang="zh-CN" sz="1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endParaRPr>
          </a:p>
          <a:p>
            <a:r>
              <a:rPr lang="zh-CN" altLang="en-US" sz="1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此外，使用</a:t>
            </a:r>
            <a:r>
              <a:rPr lang="en-US" altLang="zh-CN" sz="1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API</a:t>
            </a:r>
            <a:r>
              <a:rPr lang="zh-CN" altLang="en-US" sz="1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 </a:t>
            </a:r>
            <a:r>
              <a:rPr lang="en-US" altLang="zh-CN" sz="1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Gateway</a:t>
            </a:r>
            <a:r>
              <a:rPr lang="zh-CN" altLang="en-US" sz="1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，数据持久化和一系列的设计机制</a:t>
            </a:r>
            <a:endParaRPr lang="en-US" altLang="zh-CN" sz="1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endParaRPr>
          </a:p>
          <a:p>
            <a:pPr marL="0" indent="0" defTabSz="1216817">
              <a:lnSpc>
                <a:spcPct val="120000"/>
              </a:lnSpc>
              <a:spcBef>
                <a:spcPct val="20000"/>
              </a:spcBef>
              <a:buFont typeface="Arial" panose="020B0604020202020204" pitchFamily="34" charset="0"/>
              <a:buNone/>
            </a:pPr>
            <a:r>
              <a:rPr lang="zh-CN" altLang="en-US" sz="1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与此同时，对模型中的机制进行分析，选择合适的设计模式；</a:t>
            </a:r>
            <a:endParaRPr lang="en-US" altLang="zh-CN" sz="1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endParaRPr>
          </a:p>
          <a:p>
            <a:pPr marL="0" indent="0" defTabSz="1216817">
              <a:lnSpc>
                <a:spcPct val="120000"/>
              </a:lnSpc>
              <a:spcBef>
                <a:spcPct val="20000"/>
              </a:spcBef>
              <a:buFont typeface="Arial" panose="020B0604020202020204" pitchFamily="34" charset="0"/>
              <a:buNone/>
            </a:pPr>
            <a:r>
              <a:rPr lang="zh-CN" altLang="en-US" sz="1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最后，我们对于用例结合本系统结构进行具体分析其实现过程。</a:t>
            </a:r>
          </a:p>
          <a:p>
            <a:endParaRPr lang="en-US" altLang="zh-CN" sz="1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endParaRPr>
          </a:p>
        </p:txBody>
      </p:sp>
      <p:sp>
        <p:nvSpPr>
          <p:cNvPr id="4" name="灯片编号占位符 3"/>
          <p:cNvSpPr>
            <a:spLocks noGrp="1"/>
          </p:cNvSpPr>
          <p:nvPr>
            <p:ph type="sldNum" sz="quarter" idx="5"/>
          </p:nvPr>
        </p:nvSpPr>
        <p:spPr/>
        <p:txBody>
          <a:bodyPr/>
          <a:lstStyle/>
          <a:p>
            <a:fld id="{B4D14CA4-A737-4B0D-8ABF-7DEED5BA828F}" type="slidenum">
              <a:rPr lang="zh-CN" altLang="en-US" smtClean="0"/>
              <a:t>3</a:t>
            </a:fld>
            <a:endParaRPr lang="zh-CN" altLang="en-US"/>
          </a:p>
        </p:txBody>
      </p:sp>
    </p:spTree>
    <p:extLst>
      <p:ext uri="{BB962C8B-B14F-4D97-AF65-F5344CB8AC3E}">
        <p14:creationId xmlns:p14="http://schemas.microsoft.com/office/powerpoint/2010/main" val="35210359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141335-744F-4E3E-B9E8-9CF9BAA8EA59}" type="slidenum">
              <a:rPr lang="zh-CN" altLang="en-US" smtClean="0"/>
              <a:t>33</a:t>
            </a:fld>
            <a:endParaRPr lang="zh-CN" altLang="en-US"/>
          </a:p>
        </p:txBody>
      </p:sp>
    </p:spTree>
    <p:extLst>
      <p:ext uri="{BB962C8B-B14F-4D97-AF65-F5344CB8AC3E}">
        <p14:creationId xmlns:p14="http://schemas.microsoft.com/office/powerpoint/2010/main" val="195571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首先是用户登录，在这一部分涉及的系统主要有用于用户系统，用户管理系统、数据库系统等，这一部分主要以用户信息为通讯载体</a:t>
            </a:r>
          </a:p>
        </p:txBody>
      </p:sp>
      <p:sp>
        <p:nvSpPr>
          <p:cNvPr id="4" name="灯片编号占位符 3"/>
          <p:cNvSpPr>
            <a:spLocks noGrp="1"/>
          </p:cNvSpPr>
          <p:nvPr>
            <p:ph type="sldNum" sz="quarter" idx="5"/>
          </p:nvPr>
        </p:nvSpPr>
        <p:spPr/>
        <p:txBody>
          <a:bodyPr/>
          <a:lstStyle/>
          <a:p>
            <a:fld id="{92141335-744F-4E3E-B9E8-9CF9BAA8EA59}" type="slidenum">
              <a:rPr lang="zh-CN" altLang="en-US" smtClean="0"/>
              <a:t>34</a:t>
            </a:fld>
            <a:endParaRPr lang="zh-CN" altLang="en-US"/>
          </a:p>
        </p:txBody>
      </p:sp>
    </p:spTree>
    <p:extLst>
      <p:ext uri="{BB962C8B-B14F-4D97-AF65-F5344CB8AC3E}">
        <p14:creationId xmlns:p14="http://schemas.microsoft.com/office/powerpoint/2010/main" val="28156328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接下来我们具体阐释下架构如何参与到用户登录用例的具体实现。为了防止用户随意输入，保证数据的合法性，数据验证是所有</a:t>
            </a:r>
            <a:r>
              <a:rPr lang="en-US" altLang="zh-CN" b="0" i="0" dirty="0">
                <a:solidFill>
                  <a:srgbClr val="4D4D4D"/>
                </a:solidFill>
                <a:effectLst/>
                <a:latin typeface="-apple-system"/>
              </a:rPr>
              <a:t>Web</a:t>
            </a:r>
            <a:r>
              <a:rPr lang="zh-CN" altLang="en-US" b="0" i="0" dirty="0">
                <a:solidFill>
                  <a:srgbClr val="4D4D4D"/>
                </a:solidFill>
                <a:effectLst/>
                <a:latin typeface="-apple-system"/>
              </a:rPr>
              <a:t>应用必须处理的问题，这里我们使用</a:t>
            </a:r>
            <a:r>
              <a:rPr lang="en-US" altLang="zh-CN" b="0" i="0" dirty="0">
                <a:solidFill>
                  <a:srgbClr val="4D4D4D"/>
                </a:solidFill>
                <a:effectLst/>
                <a:latin typeface="-apple-system"/>
              </a:rPr>
              <a:t>Spring MVC</a:t>
            </a:r>
            <a:r>
              <a:rPr lang="zh-CN" altLang="en-US" b="0" i="0" dirty="0">
                <a:solidFill>
                  <a:srgbClr val="4D4D4D"/>
                </a:solidFill>
                <a:effectLst/>
                <a:latin typeface="-apple-system"/>
              </a:rPr>
              <a:t>自带的验证框架进行数据校验，在通过校验之后，通过</a:t>
            </a:r>
            <a:r>
              <a:rPr lang="en-US" altLang="zh-CN" b="0" i="0" dirty="0">
                <a:solidFill>
                  <a:srgbClr val="4D4D4D"/>
                </a:solidFill>
                <a:effectLst/>
                <a:latin typeface="-apple-system"/>
              </a:rPr>
              <a:t>REST API</a:t>
            </a:r>
            <a:r>
              <a:rPr lang="zh-CN" altLang="en-US" b="0" i="0" dirty="0">
                <a:solidFill>
                  <a:srgbClr val="4D4D4D"/>
                </a:solidFill>
                <a:effectLst/>
                <a:latin typeface="-apple-system"/>
              </a:rPr>
              <a:t>所提供的接口进行资源传递，也就是检查数据库中是否含有相应的用户登录信息。在找到这样的信息后，我们还需要引入用户授权的机制，正如前面的介绍所说，我们采用了认证框架</a:t>
            </a:r>
            <a:r>
              <a:rPr lang="en-US" altLang="zh-CN" b="0" i="0" dirty="0" err="1">
                <a:solidFill>
                  <a:srgbClr val="4D4D4D"/>
                </a:solidFill>
                <a:effectLst/>
                <a:latin typeface="-apple-system"/>
              </a:rPr>
              <a:t>sa</a:t>
            </a:r>
            <a:r>
              <a:rPr lang="en-US" altLang="zh-CN" b="0" i="0" dirty="0">
                <a:solidFill>
                  <a:srgbClr val="4D4D4D"/>
                </a:solidFill>
                <a:effectLst/>
                <a:latin typeface="-apple-system"/>
              </a:rPr>
              <a:t>-token</a:t>
            </a:r>
            <a:r>
              <a:rPr lang="zh-CN" altLang="en-US" b="0" i="0" dirty="0">
                <a:solidFill>
                  <a:srgbClr val="4D4D4D"/>
                </a:solidFill>
                <a:effectLst/>
                <a:latin typeface="-apple-system"/>
              </a:rPr>
              <a:t>，它轻量级、易用性，且源码开源，开发者社区活跃，对于我们这个轻量级的校园服务系统是较合适的。在用户登录认证后，将返回</a:t>
            </a:r>
            <a:r>
              <a:rPr lang="en-US" altLang="zh-CN" b="0" i="0" dirty="0">
                <a:solidFill>
                  <a:srgbClr val="4D4D4D"/>
                </a:solidFill>
                <a:effectLst/>
                <a:latin typeface="-apple-system"/>
              </a:rPr>
              <a:t>token</a:t>
            </a:r>
            <a:r>
              <a:rPr lang="zh-CN" altLang="en-US" b="0" i="0" dirty="0">
                <a:solidFill>
                  <a:srgbClr val="4D4D4D"/>
                </a:solidFill>
                <a:effectLst/>
                <a:latin typeface="-apple-system"/>
              </a:rPr>
              <a:t>，并存储在用户本地作为登录认证的标志。在网页切换时，我们需要借用</a:t>
            </a:r>
            <a:r>
              <a:rPr lang="en-US" altLang="zh-CN" b="0" i="0" dirty="0" err="1">
                <a:solidFill>
                  <a:srgbClr val="4D4D4D"/>
                </a:solidFill>
                <a:effectLst/>
                <a:latin typeface="-apple-system"/>
              </a:rPr>
              <a:t>sa</a:t>
            </a:r>
            <a:r>
              <a:rPr lang="en-US" altLang="zh-CN" b="0" i="0" dirty="0">
                <a:solidFill>
                  <a:srgbClr val="4D4D4D"/>
                </a:solidFill>
                <a:effectLst/>
                <a:latin typeface="-apple-system"/>
              </a:rPr>
              <a:t>-token</a:t>
            </a:r>
            <a:r>
              <a:rPr lang="zh-CN" altLang="en-US" b="0" i="0" dirty="0">
                <a:solidFill>
                  <a:srgbClr val="4D4D4D"/>
                </a:solidFill>
                <a:effectLst/>
                <a:latin typeface="-apple-system"/>
              </a:rPr>
              <a:t>实时检查登录状态是否合法。异常情况如非法输入，用户被封禁剥夺登录权利，用户登录状态失效等情况，系统会拒绝进一步登录，并返回错误信息，要求用户重新登录。</a:t>
            </a:r>
            <a:endParaRPr lang="zh-CN" altLang="en-US" dirty="0"/>
          </a:p>
        </p:txBody>
      </p:sp>
      <p:sp>
        <p:nvSpPr>
          <p:cNvPr id="4" name="灯片编号占位符 3"/>
          <p:cNvSpPr>
            <a:spLocks noGrp="1"/>
          </p:cNvSpPr>
          <p:nvPr>
            <p:ph type="sldNum" sz="quarter" idx="5"/>
          </p:nvPr>
        </p:nvSpPr>
        <p:spPr/>
        <p:txBody>
          <a:bodyPr/>
          <a:lstStyle/>
          <a:p>
            <a:fld id="{92141335-744F-4E3E-B9E8-9CF9BAA8EA59}" type="slidenum">
              <a:rPr lang="zh-CN" altLang="en-US" smtClean="0"/>
              <a:t>35</a:t>
            </a:fld>
            <a:endParaRPr lang="zh-CN" altLang="en-US"/>
          </a:p>
        </p:txBody>
      </p:sp>
    </p:spTree>
    <p:extLst>
      <p:ext uri="{BB962C8B-B14F-4D97-AF65-F5344CB8AC3E}">
        <p14:creationId xmlns:p14="http://schemas.microsoft.com/office/powerpoint/2010/main" val="2477769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接下来是用户论坛交流用例，用户可以在论坛上发表专栏，或者在特定专栏下发表评论。为此我们设计了如上的子系统通讯图。</a:t>
            </a:r>
          </a:p>
        </p:txBody>
      </p:sp>
      <p:sp>
        <p:nvSpPr>
          <p:cNvPr id="4" name="灯片编号占位符 3"/>
          <p:cNvSpPr>
            <a:spLocks noGrp="1"/>
          </p:cNvSpPr>
          <p:nvPr>
            <p:ph type="sldNum" sz="quarter" idx="5"/>
          </p:nvPr>
        </p:nvSpPr>
        <p:spPr/>
        <p:txBody>
          <a:bodyPr/>
          <a:lstStyle/>
          <a:p>
            <a:fld id="{92141335-744F-4E3E-B9E8-9CF9BAA8EA59}" type="slidenum">
              <a:rPr lang="zh-CN" altLang="en-US" smtClean="0"/>
              <a:t>36</a:t>
            </a:fld>
            <a:endParaRPr lang="zh-CN" altLang="en-US"/>
          </a:p>
        </p:txBody>
      </p:sp>
    </p:spTree>
    <p:extLst>
      <p:ext uri="{BB962C8B-B14F-4D97-AF65-F5344CB8AC3E}">
        <p14:creationId xmlns:p14="http://schemas.microsoft.com/office/powerpoint/2010/main" val="951996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在用户论坛交流系统中，用户的互动形式主要是发表专栏，或在某专栏下发表评论。这样的操作往往只涉及对界面部分内容的修改，为此我们采用</a:t>
            </a:r>
            <a:r>
              <a:rPr lang="en-US" altLang="zh-CN" b="0" i="0" dirty="0">
                <a:solidFill>
                  <a:srgbClr val="000000"/>
                </a:solidFill>
                <a:effectLst/>
                <a:latin typeface="PingFangSC-Regular"/>
              </a:rPr>
              <a:t>AJAX</a:t>
            </a:r>
            <a:r>
              <a:rPr lang="zh-CN" altLang="en-US" b="0" i="0" dirty="0">
                <a:solidFill>
                  <a:srgbClr val="000000"/>
                </a:solidFill>
                <a:effectLst/>
                <a:latin typeface="PingFangSC-Regular"/>
              </a:rPr>
              <a:t>来创建快速动态网页，使得在用户发表文字之后，系统只需要对该部分的内容进行网页更新，而无需重新加载整个网页。</a:t>
            </a:r>
            <a:r>
              <a:rPr lang="en-US" altLang="zh-CN" b="0" i="0" dirty="0">
                <a:solidFill>
                  <a:srgbClr val="000000"/>
                </a:solidFill>
                <a:effectLst/>
                <a:latin typeface="PingFangSC-Regular"/>
              </a:rPr>
              <a:t>Ajax</a:t>
            </a:r>
            <a:r>
              <a:rPr lang="zh-CN" altLang="en-US" b="0" i="0" dirty="0">
                <a:solidFill>
                  <a:srgbClr val="000000"/>
                </a:solidFill>
                <a:effectLst/>
                <a:latin typeface="PingFangSC-Regular"/>
              </a:rPr>
              <a:t>在接收输入前端页面的信息后创建</a:t>
            </a:r>
            <a:r>
              <a:rPr lang="en-US" altLang="zh-CN" b="0" i="0" dirty="0" err="1">
                <a:solidFill>
                  <a:srgbClr val="000000"/>
                </a:solidFill>
                <a:effectLst/>
                <a:latin typeface="PingFangSC-Regular"/>
              </a:rPr>
              <a:t>XMLHttp</a:t>
            </a:r>
            <a:r>
              <a:rPr lang="zh-CN" altLang="en-US" b="0" i="0" dirty="0">
                <a:solidFill>
                  <a:srgbClr val="000000"/>
                </a:solidFill>
                <a:effectLst/>
                <a:latin typeface="PingFangSC-Regular"/>
              </a:rPr>
              <a:t>请求，我们在</a:t>
            </a:r>
            <a:r>
              <a:rPr lang="en-US" altLang="zh-CN" b="0" i="0" dirty="0">
                <a:solidFill>
                  <a:srgbClr val="000000"/>
                </a:solidFill>
                <a:effectLst/>
                <a:latin typeface="PingFangSC-Regular"/>
              </a:rPr>
              <a:t>Spring MVC</a:t>
            </a:r>
            <a:r>
              <a:rPr lang="zh-CN" altLang="en-US" b="0" i="0" dirty="0">
                <a:solidFill>
                  <a:srgbClr val="000000"/>
                </a:solidFill>
                <a:effectLst/>
                <a:latin typeface="PingFangSC-Regular"/>
              </a:rPr>
              <a:t>中对这样的内容按照前面提到的数据验证机制进行合法性检查，同时引入了</a:t>
            </a:r>
            <a:r>
              <a:rPr lang="en-US" altLang="zh-CN" b="0" i="0" dirty="0">
                <a:solidFill>
                  <a:srgbClr val="000000"/>
                </a:solidFill>
                <a:effectLst/>
                <a:latin typeface="PingFangSC-Regular"/>
              </a:rPr>
              <a:t>Google Captcha</a:t>
            </a:r>
            <a:r>
              <a:rPr lang="zh-CN" altLang="en-US" b="0" i="0" dirty="0">
                <a:solidFill>
                  <a:srgbClr val="000000"/>
                </a:solidFill>
                <a:effectLst/>
                <a:latin typeface="PingFangSC-Regular"/>
              </a:rPr>
              <a:t>验证系统进行数据校验。这样的机制具体在用户操作上的体现是用户在输入内容后还要输入一次</a:t>
            </a:r>
            <a:r>
              <a:rPr lang="en-US" altLang="zh-CN" b="0" i="0" dirty="0">
                <a:solidFill>
                  <a:srgbClr val="000000"/>
                </a:solidFill>
                <a:effectLst/>
                <a:latin typeface="PingFangSC-Regular"/>
              </a:rPr>
              <a:t>Google Captcha</a:t>
            </a:r>
            <a:r>
              <a:rPr lang="zh-CN" altLang="en-US" b="0" i="0" dirty="0">
                <a:solidFill>
                  <a:srgbClr val="000000"/>
                </a:solidFill>
                <a:effectLst/>
                <a:latin typeface="PingFangSC-Regular"/>
              </a:rPr>
              <a:t>的验证码，在验证通过后才能发表言论。通过验证与合法性检查后，此时才能将发表的内容通过</a:t>
            </a:r>
            <a:r>
              <a:rPr lang="en-US" altLang="zh-CN" b="0" i="0" dirty="0">
                <a:solidFill>
                  <a:srgbClr val="000000"/>
                </a:solidFill>
                <a:effectLst/>
                <a:latin typeface="PingFangSC-Regular"/>
              </a:rPr>
              <a:t>REST API</a:t>
            </a:r>
            <a:r>
              <a:rPr lang="zh-CN" altLang="en-US" b="0" i="0" dirty="0">
                <a:solidFill>
                  <a:srgbClr val="000000"/>
                </a:solidFill>
                <a:effectLst/>
                <a:latin typeface="PingFangSC-Regular"/>
              </a:rPr>
              <a:t>进行传递，在数据库修改后返回</a:t>
            </a:r>
            <a:r>
              <a:rPr lang="en-US" altLang="zh-CN" b="0" i="0" dirty="0">
                <a:solidFill>
                  <a:srgbClr val="000000"/>
                </a:solidFill>
                <a:effectLst/>
                <a:latin typeface="PingFangSC-Regular"/>
              </a:rPr>
              <a:t>JSON</a:t>
            </a:r>
            <a:r>
              <a:rPr lang="zh-CN" altLang="en-US" b="0" i="0" dirty="0">
                <a:solidFill>
                  <a:srgbClr val="000000"/>
                </a:solidFill>
                <a:effectLst/>
                <a:latin typeface="PingFangSC-Regular"/>
              </a:rPr>
              <a:t>文件，并更新页面。异常情况（比如非法格式输入，验证码不通过，数据库因网络等原因</a:t>
            </a:r>
            <a:r>
              <a:rPr lang="en-US" altLang="zh-CN" b="0" i="0" dirty="0">
                <a:solidFill>
                  <a:srgbClr val="000000"/>
                </a:solidFill>
                <a:effectLst/>
                <a:latin typeface="PingFangSC-Regular"/>
              </a:rPr>
              <a:t>query</a:t>
            </a:r>
            <a:r>
              <a:rPr lang="zh-CN" altLang="en-US" b="0" i="0">
                <a:solidFill>
                  <a:srgbClr val="000000"/>
                </a:solidFill>
                <a:effectLst/>
                <a:latin typeface="PingFangSC-Regular"/>
              </a:rPr>
              <a:t>失败）发生时，将拒绝用户提示相应的错误信息。</a:t>
            </a:r>
            <a:endParaRPr lang="zh-CN" altLang="en-US" dirty="0"/>
          </a:p>
        </p:txBody>
      </p:sp>
      <p:sp>
        <p:nvSpPr>
          <p:cNvPr id="4" name="灯片编号占位符 3"/>
          <p:cNvSpPr>
            <a:spLocks noGrp="1"/>
          </p:cNvSpPr>
          <p:nvPr>
            <p:ph type="sldNum" sz="quarter" idx="5"/>
          </p:nvPr>
        </p:nvSpPr>
        <p:spPr/>
        <p:txBody>
          <a:bodyPr/>
          <a:lstStyle/>
          <a:p>
            <a:fld id="{92141335-744F-4E3E-B9E8-9CF9BAA8EA59}" type="slidenum">
              <a:rPr lang="zh-CN" altLang="en-US" smtClean="0"/>
              <a:t>37</a:t>
            </a:fld>
            <a:endParaRPr lang="zh-CN" altLang="en-US"/>
          </a:p>
        </p:txBody>
      </p:sp>
    </p:spTree>
    <p:extLst>
      <p:ext uri="{BB962C8B-B14F-4D97-AF65-F5344CB8AC3E}">
        <p14:creationId xmlns:p14="http://schemas.microsoft.com/office/powerpoint/2010/main" val="515995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最后，简单一下原型开发的过程</a:t>
            </a:r>
          </a:p>
        </p:txBody>
      </p:sp>
      <p:sp>
        <p:nvSpPr>
          <p:cNvPr id="4" name="灯片编号占位符 3"/>
          <p:cNvSpPr>
            <a:spLocks noGrp="1"/>
          </p:cNvSpPr>
          <p:nvPr>
            <p:ph type="sldNum" sz="quarter" idx="5"/>
          </p:nvPr>
        </p:nvSpPr>
        <p:spPr/>
        <p:txBody>
          <a:bodyPr/>
          <a:lstStyle/>
          <a:p>
            <a:fld id="{B4D14CA4-A737-4B0D-8ABF-7DEED5BA828F}" type="slidenum">
              <a:rPr lang="zh-CN" altLang="en-US" smtClean="0"/>
              <a:t>38</a:t>
            </a:fld>
            <a:endParaRPr lang="zh-CN" altLang="en-US"/>
          </a:p>
        </p:txBody>
      </p:sp>
    </p:spTree>
    <p:extLst>
      <p:ext uri="{BB962C8B-B14F-4D97-AF65-F5344CB8AC3E}">
        <p14:creationId xmlns:p14="http://schemas.microsoft.com/office/powerpoint/2010/main" val="30812580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我们选取了在线论坛系统作为原型开发的一个示例</a:t>
            </a:r>
          </a:p>
        </p:txBody>
      </p:sp>
      <p:sp>
        <p:nvSpPr>
          <p:cNvPr id="4" name="灯片编号占位符 3"/>
          <p:cNvSpPr>
            <a:spLocks noGrp="1"/>
          </p:cNvSpPr>
          <p:nvPr>
            <p:ph type="sldNum" sz="quarter" idx="5"/>
          </p:nvPr>
        </p:nvSpPr>
        <p:spPr/>
        <p:txBody>
          <a:bodyPr/>
          <a:lstStyle/>
          <a:p>
            <a:fld id="{B4D14CA4-A737-4B0D-8ABF-7DEED5BA828F}" type="slidenum">
              <a:rPr lang="zh-CN" altLang="en-US" smtClean="0"/>
              <a:t>39</a:t>
            </a:fld>
            <a:endParaRPr lang="zh-CN" altLang="en-US"/>
          </a:p>
        </p:txBody>
      </p:sp>
    </p:spTree>
    <p:extLst>
      <p:ext uri="{BB962C8B-B14F-4D97-AF65-F5344CB8AC3E}">
        <p14:creationId xmlns:p14="http://schemas.microsoft.com/office/powerpoint/2010/main" val="24784441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在前端开发过程中，我们主要利用</a:t>
            </a:r>
            <a:r>
              <a:rPr lang="en-US" altLang="zh-CN" dirty="0" err="1"/>
              <a:t>vue</a:t>
            </a:r>
            <a:r>
              <a:rPr lang="zh-CN" altLang="en-US" dirty="0"/>
              <a:t>框架进行开发。在开发过程中，还通过</a:t>
            </a:r>
            <a:r>
              <a:rPr lang="en-US" altLang="zh-CN" dirty="0" err="1"/>
              <a:t>npm</a:t>
            </a:r>
            <a:r>
              <a:rPr lang="zh-CN" altLang="en-US" dirty="0"/>
              <a:t>引入了如</a:t>
            </a:r>
            <a:r>
              <a:rPr lang="en-US" altLang="zh-CN" dirty="0" err="1"/>
              <a:t>elementui</a:t>
            </a:r>
            <a:r>
              <a:rPr lang="zh-CN" altLang="en-US" dirty="0"/>
              <a:t>，</a:t>
            </a:r>
            <a:r>
              <a:rPr lang="en-US" altLang="zh-CN" dirty="0"/>
              <a:t>ajax</a:t>
            </a:r>
            <a:r>
              <a:rPr lang="zh-CN" altLang="en-US" dirty="0"/>
              <a:t>等依赖包</a:t>
            </a:r>
          </a:p>
          <a:p>
            <a:endParaRPr lang="zh-CN" altLang="en-US" dirty="0"/>
          </a:p>
        </p:txBody>
      </p:sp>
      <p:sp>
        <p:nvSpPr>
          <p:cNvPr id="4" name="灯片编号占位符 3"/>
          <p:cNvSpPr>
            <a:spLocks noGrp="1"/>
          </p:cNvSpPr>
          <p:nvPr>
            <p:ph type="sldNum" sz="quarter" idx="5"/>
          </p:nvPr>
        </p:nvSpPr>
        <p:spPr/>
        <p:txBody>
          <a:bodyPr/>
          <a:lstStyle/>
          <a:p>
            <a:fld id="{B4D14CA4-A737-4B0D-8ABF-7DEED5BA828F}" type="slidenum">
              <a:rPr lang="zh-CN" altLang="en-US" smtClean="0"/>
              <a:t>40</a:t>
            </a:fld>
            <a:endParaRPr lang="zh-CN" altLang="en-US"/>
          </a:p>
        </p:txBody>
      </p:sp>
    </p:spTree>
    <p:extLst>
      <p:ext uri="{BB962C8B-B14F-4D97-AF65-F5344CB8AC3E}">
        <p14:creationId xmlns:p14="http://schemas.microsoft.com/office/powerpoint/2010/main" val="8189842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当开发完成后，通过</a:t>
            </a:r>
            <a:r>
              <a:rPr lang="en-US" altLang="zh-CN" dirty="0" err="1"/>
              <a:t>npm</a:t>
            </a:r>
            <a:r>
              <a:rPr lang="en-US" altLang="zh-CN" dirty="0"/>
              <a:t> run build</a:t>
            </a:r>
            <a:r>
              <a:rPr lang="zh-CN" altLang="en-US" dirty="0"/>
              <a:t>指令将其部署。</a:t>
            </a:r>
            <a:endParaRPr lang="en-US" altLang="zh-CN" dirty="0"/>
          </a:p>
          <a:p>
            <a:r>
              <a:rPr lang="zh-CN" altLang="en-US" dirty="0"/>
              <a:t>当部署完成后，访问</a:t>
            </a:r>
            <a:r>
              <a:rPr lang="en-US" altLang="zh-CN" sz="1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hlinkClick r:id="rId3"/>
              </a:rPr>
              <a:t>http://localhost:8080</a:t>
            </a:r>
            <a:r>
              <a:rPr lang="zh-CN" altLang="en-US" sz="1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即可查看到所部署的网页</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4D14CA4-A737-4B0D-8ABF-7DEED5BA828F}" type="slidenum">
              <a:rPr lang="zh-CN" altLang="en-US" smtClean="0"/>
              <a:t>41</a:t>
            </a:fld>
            <a:endParaRPr lang="zh-CN" altLang="en-US"/>
          </a:p>
        </p:txBody>
      </p:sp>
    </p:spTree>
    <p:extLst>
      <p:ext uri="{BB962C8B-B14F-4D97-AF65-F5344CB8AC3E}">
        <p14:creationId xmlns:p14="http://schemas.microsoft.com/office/powerpoint/2010/main" val="993653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针对于后端开发，其所用到的开发工具在前面我们已经介绍过了，在此也不再赘述。</a:t>
            </a:r>
            <a:endParaRPr lang="en-US" altLang="zh-CN" dirty="0"/>
          </a:p>
          <a:p>
            <a:r>
              <a:rPr lang="zh-CN" altLang="en-US" dirty="0"/>
              <a:t>我们以获取最近一周举行的活动这一</a:t>
            </a:r>
            <a:r>
              <a:rPr lang="en-US" altLang="zh-CN" dirty="0" err="1"/>
              <a:t>api</a:t>
            </a:r>
            <a:r>
              <a:rPr lang="zh-CN" altLang="en-US" dirty="0"/>
              <a:t>为例</a:t>
            </a:r>
            <a:endParaRPr lang="en-US" altLang="zh-CN" dirty="0"/>
          </a:p>
          <a:p>
            <a:r>
              <a:rPr lang="zh-CN" altLang="en-US" dirty="0"/>
              <a:t>左图是我们在</a:t>
            </a:r>
            <a:r>
              <a:rPr lang="en-US" altLang="zh-CN" dirty="0"/>
              <a:t>java</a:t>
            </a:r>
            <a:r>
              <a:rPr lang="zh-CN" altLang="en-US" dirty="0"/>
              <a:t>中为</a:t>
            </a:r>
            <a:r>
              <a:rPr lang="en-US" altLang="zh-CN" dirty="0"/>
              <a:t>activity</a:t>
            </a:r>
            <a:r>
              <a:rPr lang="zh-CN" altLang="en-US" dirty="0"/>
              <a:t>类定义的实体以及实体集，而右边则是为了完成获取最近一周活动的</a:t>
            </a:r>
            <a:r>
              <a:rPr lang="en-US" altLang="zh-CN" dirty="0" err="1"/>
              <a:t>api</a:t>
            </a:r>
            <a:r>
              <a:rPr lang="zh-CN" altLang="en-US" dirty="0"/>
              <a:t>接口函数。</a:t>
            </a:r>
          </a:p>
        </p:txBody>
      </p:sp>
      <p:sp>
        <p:nvSpPr>
          <p:cNvPr id="4" name="灯片编号占位符 3"/>
          <p:cNvSpPr>
            <a:spLocks noGrp="1"/>
          </p:cNvSpPr>
          <p:nvPr>
            <p:ph type="sldNum" sz="quarter" idx="5"/>
          </p:nvPr>
        </p:nvSpPr>
        <p:spPr/>
        <p:txBody>
          <a:bodyPr/>
          <a:lstStyle/>
          <a:p>
            <a:fld id="{B4D14CA4-A737-4B0D-8ABF-7DEED5BA828F}" type="slidenum">
              <a:rPr lang="zh-CN" altLang="en-US" smtClean="0"/>
              <a:t>42</a:t>
            </a:fld>
            <a:endParaRPr lang="zh-CN" altLang="en-US"/>
          </a:p>
        </p:txBody>
      </p:sp>
    </p:spTree>
    <p:extLst>
      <p:ext uri="{BB962C8B-B14F-4D97-AF65-F5344CB8AC3E}">
        <p14:creationId xmlns:p14="http://schemas.microsoft.com/office/powerpoint/2010/main" val="3761237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D14CA4-A737-4B0D-8ABF-7DEED5BA828F}" type="slidenum">
              <a:rPr lang="zh-CN" altLang="en-US" smtClean="0"/>
              <a:t>6</a:t>
            </a:fld>
            <a:endParaRPr lang="zh-CN" altLang="en-US"/>
          </a:p>
        </p:txBody>
      </p:sp>
    </p:spTree>
    <p:extLst>
      <p:ext uri="{BB962C8B-B14F-4D97-AF65-F5344CB8AC3E}">
        <p14:creationId xmlns:p14="http://schemas.microsoft.com/office/powerpoint/2010/main" val="3856772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由于我们采用了前后端分离的开发方法，因此在后端开发的过程中我们会通过</a:t>
            </a:r>
            <a:r>
              <a:rPr lang="en-US" altLang="zh-CN" dirty="0"/>
              <a:t>postman</a:t>
            </a:r>
            <a:r>
              <a:rPr lang="zh-CN" altLang="en-US" dirty="0"/>
              <a:t>这一工具，来测试接口函数是否能够正确返回我们所需要的数据</a:t>
            </a:r>
            <a:endParaRPr lang="en-US" altLang="zh-CN" dirty="0"/>
          </a:p>
          <a:p>
            <a:r>
              <a:rPr lang="zh-CN" altLang="en-US" dirty="0"/>
              <a:t>而前后端交流正是通过</a:t>
            </a:r>
            <a:r>
              <a:rPr lang="en-US" altLang="zh-CN" dirty="0" err="1"/>
              <a:t>api</a:t>
            </a:r>
            <a:r>
              <a:rPr lang="zh-CN" altLang="en-US" dirty="0"/>
              <a:t>文档的方式进行的</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B4D14CA4-A737-4B0D-8ABF-7DEED5BA828F}" type="slidenum">
              <a:rPr lang="zh-CN" altLang="en-US" smtClean="0"/>
              <a:t>43</a:t>
            </a:fld>
            <a:endParaRPr lang="zh-CN" altLang="en-US"/>
          </a:p>
        </p:txBody>
      </p:sp>
    </p:spTree>
    <p:extLst>
      <p:ext uri="{BB962C8B-B14F-4D97-AF65-F5344CB8AC3E}">
        <p14:creationId xmlns:p14="http://schemas.microsoft.com/office/powerpoint/2010/main" val="39652224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以上就是我们汇报的全部内容，最后感谢老师一学期的辛苦指导！</a:t>
            </a:r>
          </a:p>
          <a:p>
            <a:endParaRPr lang="zh-CN" altLang="en-US" dirty="0"/>
          </a:p>
        </p:txBody>
      </p:sp>
      <p:sp>
        <p:nvSpPr>
          <p:cNvPr id="4" name="灯片编号占位符 3"/>
          <p:cNvSpPr>
            <a:spLocks noGrp="1"/>
          </p:cNvSpPr>
          <p:nvPr>
            <p:ph type="sldNum" sz="quarter" idx="5"/>
          </p:nvPr>
        </p:nvSpPr>
        <p:spPr/>
        <p:txBody>
          <a:bodyPr/>
          <a:lstStyle/>
          <a:p>
            <a:fld id="{B4D14CA4-A737-4B0D-8ABF-7DEED5BA828F}" type="slidenum">
              <a:rPr lang="zh-CN" altLang="en-US" smtClean="0"/>
              <a:t>44</a:t>
            </a:fld>
            <a:endParaRPr lang="zh-CN" altLang="en-US"/>
          </a:p>
        </p:txBody>
      </p:sp>
    </p:spTree>
    <p:extLst>
      <p:ext uri="{BB962C8B-B14F-4D97-AF65-F5344CB8AC3E}">
        <p14:creationId xmlns:p14="http://schemas.microsoft.com/office/powerpoint/2010/main" val="48137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D14CA4-A737-4B0D-8ABF-7DEED5BA828F}" type="slidenum">
              <a:rPr lang="zh-CN" altLang="en-US" smtClean="0"/>
              <a:t>7</a:t>
            </a:fld>
            <a:endParaRPr lang="zh-CN" altLang="en-US"/>
          </a:p>
        </p:txBody>
      </p:sp>
    </p:spTree>
    <p:extLst>
      <p:ext uri="{BB962C8B-B14F-4D97-AF65-F5344CB8AC3E}">
        <p14:creationId xmlns:p14="http://schemas.microsoft.com/office/powerpoint/2010/main" val="2479008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 在之前对于本系统的设计中，我们采用了如图所示的分层架构，将一般的三层架构进行了较为详细的划分。但为实现系统的低耦合性等，我们在保留层次架构的情况下进行了改进，在之后会详细介绍。</a:t>
            </a:r>
            <a:endParaRPr lang="zh-CN" altLang="en-US" dirty="0"/>
          </a:p>
        </p:txBody>
      </p:sp>
      <p:sp>
        <p:nvSpPr>
          <p:cNvPr id="4" name="灯片编号占位符 3"/>
          <p:cNvSpPr>
            <a:spLocks noGrp="1"/>
          </p:cNvSpPr>
          <p:nvPr>
            <p:ph type="sldNum" sz="quarter" idx="5"/>
          </p:nvPr>
        </p:nvSpPr>
        <p:spPr/>
        <p:txBody>
          <a:bodyPr/>
          <a:lstStyle/>
          <a:p>
            <a:fld id="{B4D14CA4-A737-4B0D-8ABF-7DEED5BA828F}" type="slidenum">
              <a:rPr lang="zh-CN" altLang="en-US" smtClean="0"/>
              <a:t>8</a:t>
            </a:fld>
            <a:endParaRPr lang="zh-CN" altLang="en-US"/>
          </a:p>
        </p:txBody>
      </p:sp>
    </p:spTree>
    <p:extLst>
      <p:ext uri="{BB962C8B-B14F-4D97-AF65-F5344CB8AC3E}">
        <p14:creationId xmlns:p14="http://schemas.microsoft.com/office/powerpoint/2010/main" val="2128508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在系统设计的过程中，我们还应用到了设计模式。下面是我们所应用到的模式的一个示例</a:t>
            </a:r>
            <a:r>
              <a:rPr lang="zh-CN" altLang="en-US" dirty="0"/>
              <a:t>单例模式</a:t>
            </a:r>
            <a:endParaRPr lang="en-US" altLang="zh-CN" dirty="0"/>
          </a:p>
          <a:p>
            <a:r>
              <a:rPr lang="zh-CN" altLang="en-US" dirty="0"/>
              <a:t>脏标记模式</a:t>
            </a:r>
            <a:endParaRPr lang="en-US" altLang="zh-CN" dirty="0"/>
          </a:p>
          <a:p>
            <a:r>
              <a:rPr lang="en-US" altLang="zh-CN" dirty="0"/>
              <a:t>MVC</a:t>
            </a:r>
            <a:r>
              <a:rPr lang="zh-CN" altLang="en-US" dirty="0"/>
              <a:t>模式</a:t>
            </a:r>
            <a:endParaRPr lang="en-US" altLang="zh-CN" dirty="0"/>
          </a:p>
          <a:p>
            <a:r>
              <a:rPr lang="zh-CN" altLang="en-US" dirty="0"/>
              <a:t>以及迭代器模式。</a:t>
            </a:r>
            <a:endParaRPr lang="en-US" altLang="zh-CN" dirty="0"/>
          </a:p>
          <a:p>
            <a:r>
              <a:rPr lang="zh-CN" altLang="en-US" dirty="0"/>
              <a:t>这里简单介绍一下迭代器模式：</a:t>
            </a:r>
            <a:endParaRPr lang="en-US" altLang="zh-CN" dirty="0"/>
          </a:p>
          <a:p>
            <a:r>
              <a:rPr lang="zh-CN" altLang="en-US" dirty="0"/>
              <a:t>用户在查看推荐活动的时候，往往是不知道到底有多少最近正在进行的活动的。</a:t>
            </a:r>
          </a:p>
          <a:p>
            <a:r>
              <a:rPr lang="zh-CN" altLang="en-US" dirty="0"/>
              <a:t>因此在这种场景下，我们会根据当前正在举行的活动，依照用户的偏好为这些活动设置前后次序，在用户查看的时候只需要为其提供下一个活动即可</a:t>
            </a:r>
            <a:endParaRPr lang="en-US" altLang="zh-CN" dirty="0"/>
          </a:p>
          <a:p>
            <a:r>
              <a:rPr lang="zh-CN" altLang="en-US" dirty="0"/>
              <a:t>其他的模式在文档中会有更详细的介绍，在此不再赘述</a:t>
            </a:r>
          </a:p>
        </p:txBody>
      </p:sp>
      <p:sp>
        <p:nvSpPr>
          <p:cNvPr id="4" name="灯片编号占位符 3"/>
          <p:cNvSpPr>
            <a:spLocks noGrp="1"/>
          </p:cNvSpPr>
          <p:nvPr>
            <p:ph type="sldNum" sz="quarter" idx="5"/>
          </p:nvPr>
        </p:nvSpPr>
        <p:spPr/>
        <p:txBody>
          <a:bodyPr/>
          <a:lstStyle/>
          <a:p>
            <a:fld id="{B4D14CA4-A737-4B0D-8ABF-7DEED5BA828F}" type="slidenum">
              <a:rPr lang="zh-CN" altLang="en-US" smtClean="0"/>
              <a:t>9</a:t>
            </a:fld>
            <a:endParaRPr lang="zh-CN" altLang="en-US"/>
          </a:p>
        </p:txBody>
      </p:sp>
    </p:spTree>
    <p:extLst>
      <p:ext uri="{BB962C8B-B14F-4D97-AF65-F5344CB8AC3E}">
        <p14:creationId xmlns:p14="http://schemas.microsoft.com/office/powerpoint/2010/main" val="382974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本页介绍了我们在设计系统中所进行的关键决策，在之后会进行详细介绍，这里不再赘述。</a:t>
            </a:r>
          </a:p>
        </p:txBody>
      </p:sp>
      <p:sp>
        <p:nvSpPr>
          <p:cNvPr id="4" name="灯片编号占位符 3"/>
          <p:cNvSpPr>
            <a:spLocks noGrp="1"/>
          </p:cNvSpPr>
          <p:nvPr>
            <p:ph type="sldNum" sz="quarter" idx="5"/>
          </p:nvPr>
        </p:nvSpPr>
        <p:spPr/>
        <p:txBody>
          <a:bodyPr/>
          <a:lstStyle/>
          <a:p>
            <a:fld id="{B4D14CA4-A737-4B0D-8ABF-7DEED5BA828F}" type="slidenum">
              <a:rPr lang="zh-CN" altLang="en-US" smtClean="0"/>
              <a:t>10</a:t>
            </a:fld>
            <a:endParaRPr lang="zh-CN" altLang="en-US"/>
          </a:p>
        </p:txBody>
      </p:sp>
    </p:spTree>
    <p:extLst>
      <p:ext uri="{BB962C8B-B14F-4D97-AF65-F5344CB8AC3E}">
        <p14:creationId xmlns:p14="http://schemas.microsoft.com/office/powerpoint/2010/main" val="2369648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D14CA4-A737-4B0D-8ABF-7DEED5BA828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791946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13DAF01-3D10-41BF-AF3A-D94DF1155DFB}" type="datetimeFigureOut">
              <a:rPr lang="zh-CN" altLang="en-US" smtClean="0"/>
              <a:t>2021/6/25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9D1EED-9D46-4EA7-80AB-C51718A41F90}" type="slidenum">
              <a:rPr lang="zh-CN" altLang="en-US" smtClean="0"/>
              <a:t>‹#›</a:t>
            </a:fld>
            <a:endParaRPr lang="zh-CN" altLang="en-US"/>
          </a:p>
        </p:txBody>
      </p:sp>
      <p:pic>
        <p:nvPicPr>
          <p:cNvPr id="9" name="图片 8">
            <a:extLst>
              <a:ext uri="{FF2B5EF4-FFF2-40B4-BE49-F238E27FC236}">
                <a16:creationId xmlns:a16="http://schemas.microsoft.com/office/drawing/2014/main" id="{CD3AFCBE-91DC-4FB8-85C1-B0689961A2B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25622" y="6178283"/>
            <a:ext cx="590606" cy="597263"/>
          </a:xfrm>
          <a:prstGeom prst="rect">
            <a:avLst/>
          </a:prstGeom>
        </p:spPr>
      </p:pic>
    </p:spTree>
    <p:extLst>
      <p:ext uri="{BB962C8B-B14F-4D97-AF65-F5344CB8AC3E}">
        <p14:creationId xmlns:p14="http://schemas.microsoft.com/office/powerpoint/2010/main" val="672150206"/>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3DAF01-3D10-41BF-AF3A-D94DF1155DFB}" type="datetimeFigureOut">
              <a:rPr lang="zh-CN" altLang="en-US" smtClean="0"/>
              <a:t>2021/6/25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9D1EED-9D46-4EA7-80AB-C51718A41F90}" type="slidenum">
              <a:rPr lang="zh-CN" altLang="en-US" smtClean="0"/>
              <a:t>‹#›</a:t>
            </a:fld>
            <a:endParaRPr lang="zh-CN" altLang="en-US"/>
          </a:p>
        </p:txBody>
      </p:sp>
      <p:pic>
        <p:nvPicPr>
          <p:cNvPr id="7" name="图片 6">
            <a:extLst>
              <a:ext uri="{FF2B5EF4-FFF2-40B4-BE49-F238E27FC236}">
                <a16:creationId xmlns:a16="http://schemas.microsoft.com/office/drawing/2014/main" id="{4FBD6CAE-6068-4272-9792-9440915403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pic>
        <p:nvPicPr>
          <p:cNvPr id="8" name="图片 7">
            <a:extLst>
              <a:ext uri="{FF2B5EF4-FFF2-40B4-BE49-F238E27FC236}">
                <a16:creationId xmlns:a16="http://schemas.microsoft.com/office/drawing/2014/main" id="{C8C830A0-DF50-4D7B-B218-A8403BDE50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25622" y="6178283"/>
            <a:ext cx="590606" cy="597263"/>
          </a:xfrm>
          <a:prstGeom prst="rect">
            <a:avLst/>
          </a:prstGeom>
        </p:spPr>
      </p:pic>
    </p:spTree>
    <p:extLst>
      <p:ext uri="{BB962C8B-B14F-4D97-AF65-F5344CB8AC3E}">
        <p14:creationId xmlns:p14="http://schemas.microsoft.com/office/powerpoint/2010/main" val="1470321189"/>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3DAF01-3D10-41BF-AF3A-D94DF1155DFB}" type="datetimeFigureOut">
              <a:rPr lang="zh-CN" altLang="en-US" smtClean="0"/>
              <a:t>2021/6/25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9D1EED-9D46-4EA7-80AB-C51718A41F90}" type="slidenum">
              <a:rPr lang="zh-CN" altLang="en-US" smtClean="0"/>
              <a:t>‹#›</a:t>
            </a:fld>
            <a:endParaRPr lang="zh-CN" altLang="en-US"/>
          </a:p>
        </p:txBody>
      </p:sp>
      <p:pic>
        <p:nvPicPr>
          <p:cNvPr id="7" name="图片 6">
            <a:extLst>
              <a:ext uri="{FF2B5EF4-FFF2-40B4-BE49-F238E27FC236}">
                <a16:creationId xmlns:a16="http://schemas.microsoft.com/office/drawing/2014/main" id="{59AE56CD-189A-423E-87BF-E7EDA9C409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pic>
        <p:nvPicPr>
          <p:cNvPr id="8" name="图片 7">
            <a:extLst>
              <a:ext uri="{FF2B5EF4-FFF2-40B4-BE49-F238E27FC236}">
                <a16:creationId xmlns:a16="http://schemas.microsoft.com/office/drawing/2014/main" id="{271497BA-6534-4946-ABE0-10952ACD9EE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25622" y="6178283"/>
            <a:ext cx="590606" cy="597263"/>
          </a:xfrm>
          <a:prstGeom prst="rect">
            <a:avLst/>
          </a:prstGeom>
        </p:spPr>
      </p:pic>
    </p:spTree>
    <p:extLst>
      <p:ext uri="{BB962C8B-B14F-4D97-AF65-F5344CB8AC3E}">
        <p14:creationId xmlns:p14="http://schemas.microsoft.com/office/powerpoint/2010/main" val="2697018063"/>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3DAF01-3D10-41BF-AF3A-D94DF1155DFB}" type="datetimeFigureOut">
              <a:rPr lang="zh-CN" altLang="en-US" smtClean="0"/>
              <a:t>2021/6/25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9D1EED-9D46-4EA7-80AB-C51718A41F90}" type="slidenum">
              <a:rPr lang="zh-CN" altLang="en-US" smtClean="0"/>
              <a:t>‹#›</a:t>
            </a:fld>
            <a:endParaRPr lang="zh-CN" altLang="en-US"/>
          </a:p>
        </p:txBody>
      </p:sp>
      <p:pic>
        <p:nvPicPr>
          <p:cNvPr id="8" name="图片 7">
            <a:extLst>
              <a:ext uri="{FF2B5EF4-FFF2-40B4-BE49-F238E27FC236}">
                <a16:creationId xmlns:a16="http://schemas.microsoft.com/office/drawing/2014/main" id="{E49C64A5-E886-402E-8A09-D0F12DD0C8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pic>
        <p:nvPicPr>
          <p:cNvPr id="9" name="图片 8">
            <a:extLst>
              <a:ext uri="{FF2B5EF4-FFF2-40B4-BE49-F238E27FC236}">
                <a16:creationId xmlns:a16="http://schemas.microsoft.com/office/drawing/2014/main" id="{9A5A857B-5F66-4C03-A9FD-C7B6FF5B10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25622" y="6178283"/>
            <a:ext cx="590606" cy="597263"/>
          </a:xfrm>
          <a:prstGeom prst="rect">
            <a:avLst/>
          </a:prstGeom>
        </p:spPr>
      </p:pic>
    </p:spTree>
    <p:extLst>
      <p:ext uri="{BB962C8B-B14F-4D97-AF65-F5344CB8AC3E}">
        <p14:creationId xmlns:p14="http://schemas.microsoft.com/office/powerpoint/2010/main" val="4251965040"/>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13DAF01-3D10-41BF-AF3A-D94DF1155DFB}" type="datetimeFigureOut">
              <a:rPr lang="zh-CN" altLang="en-US" smtClean="0"/>
              <a:t>2021/6/25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9D1EED-9D46-4EA7-80AB-C51718A41F90}" type="slidenum">
              <a:rPr lang="zh-CN" altLang="en-US" smtClean="0"/>
              <a:t>‹#›</a:t>
            </a:fld>
            <a:endParaRPr lang="zh-CN" altLang="en-US"/>
          </a:p>
        </p:txBody>
      </p:sp>
      <p:pic>
        <p:nvPicPr>
          <p:cNvPr id="9" name="图片 8">
            <a:extLst>
              <a:ext uri="{FF2B5EF4-FFF2-40B4-BE49-F238E27FC236}">
                <a16:creationId xmlns:a16="http://schemas.microsoft.com/office/drawing/2014/main" id="{77757B4C-551B-421B-B1CF-20D3B5925D0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25622" y="6178283"/>
            <a:ext cx="590606" cy="597263"/>
          </a:xfrm>
          <a:prstGeom prst="rect">
            <a:avLst/>
          </a:prstGeom>
        </p:spPr>
      </p:pic>
      <p:pic>
        <p:nvPicPr>
          <p:cNvPr id="10" name="图片 9">
            <a:extLst>
              <a:ext uri="{FF2B5EF4-FFF2-40B4-BE49-F238E27FC236}">
                <a16:creationId xmlns:a16="http://schemas.microsoft.com/office/drawing/2014/main" id="{22E049FF-3DD9-4791-8174-DF0579E5AFB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spTree>
    <p:extLst>
      <p:ext uri="{BB962C8B-B14F-4D97-AF65-F5344CB8AC3E}">
        <p14:creationId xmlns:p14="http://schemas.microsoft.com/office/powerpoint/2010/main" val="3119924058"/>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13DAF01-3D10-41BF-AF3A-D94DF1155DFB}" type="datetimeFigureOut">
              <a:rPr lang="zh-CN" altLang="en-US" smtClean="0"/>
              <a:t>2021/6/25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9D1EED-9D46-4EA7-80AB-C51718A41F90}" type="slidenum">
              <a:rPr lang="zh-CN" altLang="en-US" smtClean="0"/>
              <a:t>‹#›</a:t>
            </a:fld>
            <a:endParaRPr lang="zh-CN" altLang="en-US"/>
          </a:p>
        </p:txBody>
      </p:sp>
      <p:pic>
        <p:nvPicPr>
          <p:cNvPr id="9" name="图片 8">
            <a:extLst>
              <a:ext uri="{FF2B5EF4-FFF2-40B4-BE49-F238E27FC236}">
                <a16:creationId xmlns:a16="http://schemas.microsoft.com/office/drawing/2014/main" id="{45B8E4C0-31FE-4A46-815F-8928E35D2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pic>
        <p:nvPicPr>
          <p:cNvPr id="10" name="图片 9">
            <a:extLst>
              <a:ext uri="{FF2B5EF4-FFF2-40B4-BE49-F238E27FC236}">
                <a16:creationId xmlns:a16="http://schemas.microsoft.com/office/drawing/2014/main" id="{07EC0E24-6EE7-49CB-9CAD-A4E873466C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25622" y="6178283"/>
            <a:ext cx="590606" cy="597263"/>
          </a:xfrm>
          <a:prstGeom prst="rect">
            <a:avLst/>
          </a:prstGeom>
        </p:spPr>
      </p:pic>
    </p:spTree>
    <p:extLst>
      <p:ext uri="{BB962C8B-B14F-4D97-AF65-F5344CB8AC3E}">
        <p14:creationId xmlns:p14="http://schemas.microsoft.com/office/powerpoint/2010/main" val="1387087605"/>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13DAF01-3D10-41BF-AF3A-D94DF1155DFB}" type="datetimeFigureOut">
              <a:rPr lang="zh-CN" altLang="en-US" smtClean="0"/>
              <a:t>2021/6/25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39D1EED-9D46-4EA7-80AB-C51718A41F90}" type="slidenum">
              <a:rPr lang="zh-CN" altLang="en-US" smtClean="0"/>
              <a:t>‹#›</a:t>
            </a:fld>
            <a:endParaRPr lang="zh-CN" altLang="en-US"/>
          </a:p>
        </p:txBody>
      </p:sp>
      <p:pic>
        <p:nvPicPr>
          <p:cNvPr id="11" name="图片 10">
            <a:extLst>
              <a:ext uri="{FF2B5EF4-FFF2-40B4-BE49-F238E27FC236}">
                <a16:creationId xmlns:a16="http://schemas.microsoft.com/office/drawing/2014/main" id="{E5558C8F-20A8-4B33-92D8-CD3EA1FACC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pic>
        <p:nvPicPr>
          <p:cNvPr id="12" name="图片 11">
            <a:extLst>
              <a:ext uri="{FF2B5EF4-FFF2-40B4-BE49-F238E27FC236}">
                <a16:creationId xmlns:a16="http://schemas.microsoft.com/office/drawing/2014/main" id="{2FEEA553-F0A4-466B-98BD-4F0EF0EE323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25622" y="6178283"/>
            <a:ext cx="590606" cy="597263"/>
          </a:xfrm>
          <a:prstGeom prst="rect">
            <a:avLst/>
          </a:prstGeom>
        </p:spPr>
      </p:pic>
    </p:spTree>
    <p:extLst>
      <p:ext uri="{BB962C8B-B14F-4D97-AF65-F5344CB8AC3E}">
        <p14:creationId xmlns:p14="http://schemas.microsoft.com/office/powerpoint/2010/main" val="1837932820"/>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13DAF01-3D10-41BF-AF3A-D94DF1155DFB}" type="datetimeFigureOut">
              <a:rPr lang="zh-CN" altLang="en-US" smtClean="0"/>
              <a:t>2021/6/25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39D1EED-9D46-4EA7-80AB-C51718A41F90}" type="slidenum">
              <a:rPr lang="zh-CN" altLang="en-US" smtClean="0"/>
              <a:t>‹#›</a:t>
            </a:fld>
            <a:endParaRPr lang="zh-CN" altLang="en-US"/>
          </a:p>
        </p:txBody>
      </p:sp>
      <p:pic>
        <p:nvPicPr>
          <p:cNvPr id="8" name="图片 7">
            <a:extLst>
              <a:ext uri="{FF2B5EF4-FFF2-40B4-BE49-F238E27FC236}">
                <a16:creationId xmlns:a16="http://schemas.microsoft.com/office/drawing/2014/main" id="{8BDADC62-D945-4D3D-ACAB-38C682DAFF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pic>
        <p:nvPicPr>
          <p:cNvPr id="9" name="图片 8">
            <a:extLst>
              <a:ext uri="{FF2B5EF4-FFF2-40B4-BE49-F238E27FC236}">
                <a16:creationId xmlns:a16="http://schemas.microsoft.com/office/drawing/2014/main" id="{21D21184-F42B-42A2-A3F3-BBDFAB9EA25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25622" y="6178283"/>
            <a:ext cx="590606" cy="597263"/>
          </a:xfrm>
          <a:prstGeom prst="rect">
            <a:avLst/>
          </a:prstGeom>
        </p:spPr>
      </p:pic>
    </p:spTree>
    <p:extLst>
      <p:ext uri="{BB962C8B-B14F-4D97-AF65-F5344CB8AC3E}">
        <p14:creationId xmlns:p14="http://schemas.microsoft.com/office/powerpoint/2010/main" val="4075636388"/>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13DAF01-3D10-41BF-AF3A-D94DF1155DFB}" type="datetimeFigureOut">
              <a:rPr lang="zh-CN" altLang="en-US" smtClean="0"/>
              <a:t>2021/6/25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39D1EED-9D46-4EA7-80AB-C51718A41F90}" type="slidenum">
              <a:rPr lang="zh-CN" altLang="en-US" smtClean="0"/>
              <a:t>‹#›</a:t>
            </a:fld>
            <a:endParaRPr lang="zh-CN" altLang="en-US"/>
          </a:p>
        </p:txBody>
      </p:sp>
      <p:pic>
        <p:nvPicPr>
          <p:cNvPr id="8" name="图片 7">
            <a:extLst>
              <a:ext uri="{FF2B5EF4-FFF2-40B4-BE49-F238E27FC236}">
                <a16:creationId xmlns:a16="http://schemas.microsoft.com/office/drawing/2014/main" id="{825954B9-4092-4A97-8C03-6A09BA1B56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pic>
        <p:nvPicPr>
          <p:cNvPr id="9" name="图片 8">
            <a:extLst>
              <a:ext uri="{FF2B5EF4-FFF2-40B4-BE49-F238E27FC236}">
                <a16:creationId xmlns:a16="http://schemas.microsoft.com/office/drawing/2014/main" id="{2F4E6862-DD28-4AC0-8F3A-B0CA33BDDF6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25622" y="6178283"/>
            <a:ext cx="590606" cy="597263"/>
          </a:xfrm>
          <a:prstGeom prst="rect">
            <a:avLst/>
          </a:prstGeom>
        </p:spPr>
      </p:pic>
    </p:spTree>
    <p:extLst>
      <p:ext uri="{BB962C8B-B14F-4D97-AF65-F5344CB8AC3E}">
        <p14:creationId xmlns:p14="http://schemas.microsoft.com/office/powerpoint/2010/main" val="354552580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13DAF01-3D10-41BF-AF3A-D94DF1155DFB}" type="datetimeFigureOut">
              <a:rPr lang="zh-CN" altLang="en-US" smtClean="0"/>
              <a:t>2021/6/25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9D1EED-9D46-4EA7-80AB-C51718A41F90}" type="slidenum">
              <a:rPr lang="zh-CN" altLang="en-US" smtClean="0"/>
              <a:t>‹#›</a:t>
            </a:fld>
            <a:endParaRPr lang="zh-CN" altLang="en-US"/>
          </a:p>
        </p:txBody>
      </p:sp>
      <p:pic>
        <p:nvPicPr>
          <p:cNvPr id="8" name="图片 7">
            <a:extLst>
              <a:ext uri="{FF2B5EF4-FFF2-40B4-BE49-F238E27FC236}">
                <a16:creationId xmlns:a16="http://schemas.microsoft.com/office/drawing/2014/main" id="{A04848E8-4737-4AB9-ACFB-492D716F22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pic>
        <p:nvPicPr>
          <p:cNvPr id="9" name="图片 8">
            <a:extLst>
              <a:ext uri="{FF2B5EF4-FFF2-40B4-BE49-F238E27FC236}">
                <a16:creationId xmlns:a16="http://schemas.microsoft.com/office/drawing/2014/main" id="{1AF9162B-1A71-446E-B7B7-207EE9C37A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25622" y="6178283"/>
            <a:ext cx="590606" cy="597263"/>
          </a:xfrm>
          <a:prstGeom prst="rect">
            <a:avLst/>
          </a:prstGeom>
        </p:spPr>
      </p:pic>
    </p:spTree>
    <p:extLst>
      <p:ext uri="{BB962C8B-B14F-4D97-AF65-F5344CB8AC3E}">
        <p14:creationId xmlns:p14="http://schemas.microsoft.com/office/powerpoint/2010/main" val="2773538007"/>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13DAF01-3D10-41BF-AF3A-D94DF1155DFB}" type="datetimeFigureOut">
              <a:rPr lang="zh-CN" altLang="en-US" smtClean="0"/>
              <a:t>2021/6/25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9D1EED-9D46-4EA7-80AB-C51718A41F90}" type="slidenum">
              <a:rPr lang="zh-CN" altLang="en-US" smtClean="0"/>
              <a:t>‹#›</a:t>
            </a:fld>
            <a:endParaRPr lang="zh-CN" altLang="en-US"/>
          </a:p>
        </p:txBody>
      </p:sp>
      <p:pic>
        <p:nvPicPr>
          <p:cNvPr id="8" name="图片 7">
            <a:extLst>
              <a:ext uri="{FF2B5EF4-FFF2-40B4-BE49-F238E27FC236}">
                <a16:creationId xmlns:a16="http://schemas.microsoft.com/office/drawing/2014/main" id="{F4777836-B268-4D93-8427-8E84EFCA8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pic>
        <p:nvPicPr>
          <p:cNvPr id="9" name="图片 8">
            <a:extLst>
              <a:ext uri="{FF2B5EF4-FFF2-40B4-BE49-F238E27FC236}">
                <a16:creationId xmlns:a16="http://schemas.microsoft.com/office/drawing/2014/main" id="{4AFDB85D-5D93-4998-97B6-972A01DB8A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25622" y="6178283"/>
            <a:ext cx="590606" cy="597263"/>
          </a:xfrm>
          <a:prstGeom prst="rect">
            <a:avLst/>
          </a:prstGeom>
        </p:spPr>
      </p:pic>
    </p:spTree>
    <p:extLst>
      <p:ext uri="{BB962C8B-B14F-4D97-AF65-F5344CB8AC3E}">
        <p14:creationId xmlns:p14="http://schemas.microsoft.com/office/powerpoint/2010/main" val="1195915460"/>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3DAF01-3D10-41BF-AF3A-D94DF1155DFB}" type="datetimeFigureOut">
              <a:rPr lang="zh-CN" altLang="en-US" smtClean="0"/>
              <a:t>2021/6/25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9D1EED-9D46-4EA7-80AB-C51718A41F90}" type="slidenum">
              <a:rPr lang="zh-CN" altLang="en-US" smtClean="0"/>
              <a:t>‹#›</a:t>
            </a:fld>
            <a:endParaRPr lang="zh-CN" altLang="en-US"/>
          </a:p>
        </p:txBody>
      </p:sp>
    </p:spTree>
    <p:extLst>
      <p:ext uri="{BB962C8B-B14F-4D97-AF65-F5344CB8AC3E}">
        <p14:creationId xmlns:p14="http://schemas.microsoft.com/office/powerpoint/2010/main" val="1678654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6.jpg"/><Relationship Id="rId5" Type="http://schemas.openxmlformats.org/officeDocument/2006/relationships/image" Target="../media/image45.sv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0.jpeg"/><Relationship Id="rId4" Type="http://schemas.openxmlformats.org/officeDocument/2006/relationships/hyperlink" Target="http://localhost:8080/"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10800000">
            <a:off x="6691746" y="0"/>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a:off x="8601014" y="3428999"/>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10800000">
            <a:off x="10510281" y="3429000"/>
            <a:ext cx="1681719" cy="1645920"/>
          </a:xfrm>
          <a:custGeom>
            <a:avLst/>
            <a:gdLst>
              <a:gd name="connsiteX0" fmla="*/ 1681719 w 1681719"/>
              <a:gd name="connsiteY0" fmla="*/ 1645920 h 1645920"/>
              <a:gd name="connsiteX1" fmla="*/ 0 w 1681719"/>
              <a:gd name="connsiteY1" fmla="*/ 1645920 h 1645920"/>
              <a:gd name="connsiteX2" fmla="*/ 0 w 1681719"/>
              <a:gd name="connsiteY2" fmla="*/ 1253596 h 1645920"/>
              <a:gd name="connsiteX3" fmla="*/ 727086 w 1681719"/>
              <a:gd name="connsiteY3" fmla="*/ 0 h 1645920"/>
            </a:gdLst>
            <a:ahLst/>
            <a:cxnLst>
              <a:cxn ang="0">
                <a:pos x="connsiteX0" y="connsiteY0"/>
              </a:cxn>
              <a:cxn ang="0">
                <a:pos x="connsiteX1" y="connsiteY1"/>
              </a:cxn>
              <a:cxn ang="0">
                <a:pos x="connsiteX2" y="connsiteY2"/>
              </a:cxn>
              <a:cxn ang="0">
                <a:pos x="connsiteX3" y="connsiteY3"/>
              </a:cxn>
            </a:cxnLst>
            <a:rect l="l" t="t" r="r" b="b"/>
            <a:pathLst>
              <a:path w="1681719" h="1645920">
                <a:moveTo>
                  <a:pt x="1681719" y="1645920"/>
                </a:moveTo>
                <a:lnTo>
                  <a:pt x="0" y="1645920"/>
                </a:lnTo>
                <a:lnTo>
                  <a:pt x="0" y="1253596"/>
                </a:lnTo>
                <a:lnTo>
                  <a:pt x="727086" y="0"/>
                </a:lnTo>
                <a:close/>
              </a:path>
            </a:pathLst>
          </a:cu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a:off x="10510280" y="1783080"/>
            <a:ext cx="1681720" cy="1645920"/>
          </a:xfrm>
          <a:custGeom>
            <a:avLst/>
            <a:gdLst>
              <a:gd name="connsiteX0" fmla="*/ 954634 w 1681720"/>
              <a:gd name="connsiteY0" fmla="*/ 0 h 1645920"/>
              <a:gd name="connsiteX1" fmla="*/ 1681720 w 1681720"/>
              <a:gd name="connsiteY1" fmla="*/ 1253598 h 1645920"/>
              <a:gd name="connsiteX2" fmla="*/ 1681720 w 1681720"/>
              <a:gd name="connsiteY2" fmla="*/ 1645920 h 1645920"/>
              <a:gd name="connsiteX3" fmla="*/ 0 w 1681720"/>
              <a:gd name="connsiteY3" fmla="*/ 1645920 h 1645920"/>
            </a:gdLst>
            <a:ahLst/>
            <a:cxnLst>
              <a:cxn ang="0">
                <a:pos x="connsiteX0" y="connsiteY0"/>
              </a:cxn>
              <a:cxn ang="0">
                <a:pos x="connsiteX1" y="connsiteY1"/>
              </a:cxn>
              <a:cxn ang="0">
                <a:pos x="connsiteX2" y="connsiteY2"/>
              </a:cxn>
              <a:cxn ang="0">
                <a:pos x="connsiteX3" y="connsiteY3"/>
              </a:cxn>
            </a:cxnLst>
            <a:rect l="l" t="t" r="r" b="b"/>
            <a:pathLst>
              <a:path w="1681720" h="1645920">
                <a:moveTo>
                  <a:pt x="954634" y="0"/>
                </a:moveTo>
                <a:lnTo>
                  <a:pt x="1681720" y="1253598"/>
                </a:lnTo>
                <a:lnTo>
                  <a:pt x="1681720" y="1645920"/>
                </a:lnTo>
                <a:lnTo>
                  <a:pt x="0" y="1645920"/>
                </a:lnTo>
                <a:close/>
              </a:path>
            </a:pathLst>
          </a:cu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a:off x="8600991" y="5078022"/>
            <a:ext cx="1909281" cy="1645933"/>
          </a:xfrm>
          <a:prstGeom prst="triangle">
            <a:avLst/>
          </a:prstGeom>
          <a:solidFill>
            <a:srgbClr val="A5CFE5">
              <a:alpha val="52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10800000">
            <a:off x="10510279" y="137158"/>
            <a:ext cx="1681721" cy="1645920"/>
          </a:xfrm>
          <a:custGeom>
            <a:avLst/>
            <a:gdLst>
              <a:gd name="connsiteX0" fmla="*/ 1681721 w 1681721"/>
              <a:gd name="connsiteY0" fmla="*/ 1645920 h 1645920"/>
              <a:gd name="connsiteX1" fmla="*/ 0 w 1681721"/>
              <a:gd name="connsiteY1" fmla="*/ 1645920 h 1645920"/>
              <a:gd name="connsiteX2" fmla="*/ 0 w 1681721"/>
              <a:gd name="connsiteY2" fmla="*/ 1253600 h 1645920"/>
              <a:gd name="connsiteX3" fmla="*/ 727088 w 1681721"/>
              <a:gd name="connsiteY3" fmla="*/ 0 h 1645920"/>
            </a:gdLst>
            <a:ahLst/>
            <a:cxnLst>
              <a:cxn ang="0">
                <a:pos x="connsiteX0" y="connsiteY0"/>
              </a:cxn>
              <a:cxn ang="0">
                <a:pos x="connsiteX1" y="connsiteY1"/>
              </a:cxn>
              <a:cxn ang="0">
                <a:pos x="connsiteX2" y="connsiteY2"/>
              </a:cxn>
              <a:cxn ang="0">
                <a:pos x="connsiteX3" y="connsiteY3"/>
              </a:cxn>
            </a:cxnLst>
            <a:rect l="l" t="t" r="r" b="b"/>
            <a:pathLst>
              <a:path w="1681721" h="1645920">
                <a:moveTo>
                  <a:pt x="1681721" y="1645920"/>
                </a:moveTo>
                <a:lnTo>
                  <a:pt x="0" y="1645920"/>
                </a:lnTo>
                <a:lnTo>
                  <a:pt x="0" y="1253600"/>
                </a:lnTo>
                <a:lnTo>
                  <a:pt x="727088" y="0"/>
                </a:lnTo>
                <a:close/>
              </a:path>
            </a:pathLst>
          </a:cu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9555645" y="3429000"/>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7646375" y="5074919"/>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a:off x="6691725" y="5074928"/>
            <a:ext cx="1909257" cy="1645912"/>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9555641" y="5074920"/>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0800000">
            <a:off x="9555641" y="1783080"/>
            <a:ext cx="1909267" cy="1645920"/>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a:off x="7646348" y="3429000"/>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p:nvPr/>
        </p:nvCxnSpPr>
        <p:spPr>
          <a:xfrm flipH="1">
            <a:off x="7285065" y="765802"/>
            <a:ext cx="954634" cy="1645920"/>
          </a:xfrm>
          <a:prstGeom prst="line">
            <a:avLst/>
          </a:prstGeom>
          <a:ln w="3175">
            <a:solidFill>
              <a:srgbClr val="A5CFE5"/>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476092" y="2600819"/>
            <a:ext cx="304858" cy="525617"/>
          </a:xfrm>
          <a:prstGeom prst="line">
            <a:avLst/>
          </a:prstGeom>
          <a:ln w="3175">
            <a:solidFill>
              <a:srgbClr val="A5CFE5"/>
            </a:solidFill>
          </a:ln>
        </p:spPr>
        <p:style>
          <a:lnRef idx="1">
            <a:schemeClr val="accent1"/>
          </a:lnRef>
          <a:fillRef idx="0">
            <a:schemeClr val="accent1"/>
          </a:fillRef>
          <a:effectRef idx="0">
            <a:schemeClr val="accent1"/>
          </a:effectRef>
          <a:fontRef idx="minor">
            <a:schemeClr val="tx1"/>
          </a:fontRef>
        </p:style>
      </p:cxnSp>
      <p:sp>
        <p:nvSpPr>
          <p:cNvPr id="37" name="等腰三角形 36"/>
          <p:cNvSpPr/>
          <p:nvPr/>
        </p:nvSpPr>
        <p:spPr>
          <a:xfrm rot="17411441">
            <a:off x="7076861" y="2785477"/>
            <a:ext cx="157387" cy="397133"/>
          </a:xfrm>
          <a:prstGeom prst="triangle">
            <a:avLst/>
          </a:prstGeom>
          <a:solidFill>
            <a:schemeClr val="bg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p:cNvSpPr/>
          <p:nvPr/>
        </p:nvSpPr>
        <p:spPr>
          <a:xfrm rot="13615302">
            <a:off x="6826212" y="2560435"/>
            <a:ext cx="105790" cy="511888"/>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33"/>
          <p:cNvSpPr>
            <a:spLocks noChangeArrowheads="1"/>
          </p:cNvSpPr>
          <p:nvPr/>
        </p:nvSpPr>
        <p:spPr bwMode="auto">
          <a:xfrm>
            <a:off x="3142264" y="4832832"/>
            <a:ext cx="4092194" cy="142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Tx/>
              <a:buNone/>
            </a:pPr>
            <a:r>
              <a:rPr lang="zh-CN" altLang="en-US"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组员：</a:t>
            </a:r>
            <a:r>
              <a:rPr lang="en-US" altLang="zh-CN"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1851055 </a:t>
            </a:r>
            <a:r>
              <a:rPr lang="zh-CN" altLang="en-US"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汪明杰    指导教师：刘岩</a:t>
            </a:r>
            <a:endParaRPr lang="en-US" altLang="zh-CN"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00000"/>
              </a:lnSpc>
              <a:spcBef>
                <a:spcPct val="20000"/>
              </a:spcBef>
              <a:buFontTx/>
              <a:buNone/>
            </a:pPr>
            <a:r>
              <a:rPr lang="en-US" altLang="zh-CN"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          1851049 </a:t>
            </a:r>
            <a:r>
              <a:rPr lang="zh-CN" altLang="en-US"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陈中悦</a:t>
            </a:r>
            <a:endParaRPr lang="en-US" altLang="zh-CN"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00000"/>
              </a:lnSpc>
              <a:spcBef>
                <a:spcPct val="20000"/>
              </a:spcBef>
              <a:buFontTx/>
              <a:buNone/>
            </a:pPr>
            <a:r>
              <a:rPr lang="en-US" altLang="zh-CN"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          1851231 </a:t>
            </a:r>
            <a:r>
              <a:rPr lang="zh-CN" altLang="en-US"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王立友</a:t>
            </a:r>
            <a:endParaRPr lang="en-US" altLang="zh-CN"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00000"/>
              </a:lnSpc>
              <a:spcBef>
                <a:spcPct val="20000"/>
              </a:spcBef>
              <a:buNone/>
            </a:pPr>
            <a:r>
              <a:rPr lang="en-US" altLang="zh-CN"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          1951724 </a:t>
            </a:r>
            <a:r>
              <a:rPr lang="zh-CN" altLang="en-US"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陈垲昕</a:t>
            </a:r>
            <a:endParaRPr lang="en-US" altLang="zh-CN"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00000"/>
              </a:lnSpc>
              <a:spcBef>
                <a:spcPct val="20000"/>
              </a:spcBef>
              <a:buFontTx/>
              <a:buNone/>
            </a:pPr>
            <a:r>
              <a:rPr lang="en-US" altLang="zh-CN"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          1954098 </a:t>
            </a:r>
            <a:r>
              <a:rPr lang="zh-CN" altLang="en-US"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香宁雨</a:t>
            </a:r>
            <a:endParaRPr lang="en-US" altLang="zh-CN" sz="1600"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58" name="图片 57"/>
          <p:cNvPicPr>
            <a:picLocks noChangeAspect="1"/>
          </p:cNvPicPr>
          <p:nvPr/>
        </p:nvPicPr>
        <p:blipFill>
          <a:blip r:embed="rId3"/>
          <a:srcRect t="24590"/>
          <a:stretch>
            <a:fillRect/>
          </a:stretch>
        </p:blipFill>
        <p:spPr>
          <a:xfrm>
            <a:off x="966539" y="1"/>
            <a:ext cx="3127519" cy="2032061"/>
          </a:xfrm>
          <a:custGeom>
            <a:avLst/>
            <a:gdLst>
              <a:gd name="connsiteX0" fmla="*/ 0 w 3127519"/>
              <a:gd name="connsiteY0" fmla="*/ 0 h 2032061"/>
              <a:gd name="connsiteX1" fmla="*/ 3127519 w 3127519"/>
              <a:gd name="connsiteY1" fmla="*/ 0 h 2032061"/>
              <a:gd name="connsiteX2" fmla="*/ 3127519 w 3127519"/>
              <a:gd name="connsiteY2" fmla="*/ 2032061 h 2032061"/>
              <a:gd name="connsiteX3" fmla="*/ 0 w 3127519"/>
              <a:gd name="connsiteY3" fmla="*/ 2032061 h 2032061"/>
            </a:gdLst>
            <a:ahLst/>
            <a:cxnLst>
              <a:cxn ang="0">
                <a:pos x="connsiteX0" y="connsiteY0"/>
              </a:cxn>
              <a:cxn ang="0">
                <a:pos x="connsiteX1" y="connsiteY1"/>
              </a:cxn>
              <a:cxn ang="0">
                <a:pos x="connsiteX2" y="connsiteY2"/>
              </a:cxn>
              <a:cxn ang="0">
                <a:pos x="connsiteX3" y="connsiteY3"/>
              </a:cxn>
            </a:cxnLst>
            <a:rect l="l" t="t" r="r" b="b"/>
            <a:pathLst>
              <a:path w="3127519" h="2032061">
                <a:moveTo>
                  <a:pt x="0" y="0"/>
                </a:moveTo>
                <a:lnTo>
                  <a:pt x="3127519" y="0"/>
                </a:lnTo>
                <a:lnTo>
                  <a:pt x="3127519" y="2032061"/>
                </a:lnTo>
                <a:lnTo>
                  <a:pt x="0" y="2032061"/>
                </a:lnTo>
                <a:close/>
              </a:path>
            </a:pathLst>
          </a:custGeom>
        </p:spPr>
      </p:pic>
      <p:pic>
        <p:nvPicPr>
          <p:cNvPr id="56" name="图片 55"/>
          <p:cNvPicPr>
            <a:picLocks noChangeAspect="1"/>
          </p:cNvPicPr>
          <p:nvPr/>
        </p:nvPicPr>
        <p:blipFill>
          <a:blip r:embed="rId4"/>
          <a:srcRect b="18265"/>
          <a:stretch>
            <a:fillRect/>
          </a:stretch>
        </p:blipFill>
        <p:spPr>
          <a:xfrm>
            <a:off x="-194832" y="4422964"/>
            <a:ext cx="2975106" cy="2576195"/>
          </a:xfrm>
          <a:custGeom>
            <a:avLst/>
            <a:gdLst>
              <a:gd name="connsiteX0" fmla="*/ 0 w 2975106"/>
              <a:gd name="connsiteY0" fmla="*/ 0 h 2576195"/>
              <a:gd name="connsiteX1" fmla="*/ 2975106 w 2975106"/>
              <a:gd name="connsiteY1" fmla="*/ 0 h 2576195"/>
              <a:gd name="connsiteX2" fmla="*/ 2975106 w 2975106"/>
              <a:gd name="connsiteY2" fmla="*/ 2576195 h 2576195"/>
              <a:gd name="connsiteX3" fmla="*/ 0 w 2975106"/>
              <a:gd name="connsiteY3" fmla="*/ 2576195 h 2576195"/>
            </a:gdLst>
            <a:ahLst/>
            <a:cxnLst>
              <a:cxn ang="0">
                <a:pos x="connsiteX0" y="connsiteY0"/>
              </a:cxn>
              <a:cxn ang="0">
                <a:pos x="connsiteX1" y="connsiteY1"/>
              </a:cxn>
              <a:cxn ang="0">
                <a:pos x="connsiteX2" y="connsiteY2"/>
              </a:cxn>
              <a:cxn ang="0">
                <a:pos x="connsiteX3" y="connsiteY3"/>
              </a:cxn>
            </a:cxnLst>
            <a:rect l="l" t="t" r="r" b="b"/>
            <a:pathLst>
              <a:path w="2975106" h="2576195">
                <a:moveTo>
                  <a:pt x="0" y="0"/>
                </a:moveTo>
                <a:lnTo>
                  <a:pt x="2975106" y="0"/>
                </a:lnTo>
                <a:lnTo>
                  <a:pt x="2975106" y="2576195"/>
                </a:lnTo>
                <a:lnTo>
                  <a:pt x="0" y="2576195"/>
                </a:lnTo>
                <a:close/>
              </a:path>
            </a:pathLst>
          </a:custGeom>
        </p:spPr>
      </p:pic>
      <p:pic>
        <p:nvPicPr>
          <p:cNvPr id="27" name="图片 26">
            <a:extLst>
              <a:ext uri="{FF2B5EF4-FFF2-40B4-BE49-F238E27FC236}">
                <a16:creationId xmlns:a16="http://schemas.microsoft.com/office/drawing/2014/main" id="{0A9C49B9-273D-4A10-AC6A-95D7B596F9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2111" y="1193545"/>
            <a:ext cx="3439448" cy="1810875"/>
          </a:xfrm>
          <a:prstGeom prst="rect">
            <a:avLst/>
          </a:prstGeom>
        </p:spPr>
      </p:pic>
      <p:sp>
        <p:nvSpPr>
          <p:cNvPr id="20" name="文本框 19"/>
          <p:cNvSpPr txBox="1"/>
          <p:nvPr/>
        </p:nvSpPr>
        <p:spPr>
          <a:xfrm>
            <a:off x="778112" y="3365153"/>
            <a:ext cx="8820498" cy="1015663"/>
          </a:xfrm>
          <a:prstGeom prst="rect">
            <a:avLst/>
          </a:prstGeom>
          <a:noFill/>
        </p:spPr>
        <p:txBody>
          <a:bodyPr wrap="square" rtlCol="0">
            <a:spAutoFit/>
          </a:bodyPr>
          <a:lstStyle/>
          <a:p>
            <a:r>
              <a:rPr lang="en-US" altLang="zh-CN" sz="6000" b="1" dirty="0">
                <a:latin typeface="凌慧体-简" panose="03050602040302020204" pitchFamily="66" charset="-122"/>
                <a:ea typeface="凌慧体-简" panose="03050602040302020204" pitchFamily="66" charset="-122"/>
                <a:cs typeface="凌慧体-简" panose="03050602040302020204" pitchFamily="66" charset="-122"/>
              </a:rPr>
              <a:t>Meet what you will meet</a:t>
            </a:r>
            <a:endParaRPr lang="zh-CN" altLang="en-US" sz="6000" b="1" dirty="0">
              <a:latin typeface="凌慧体-简" panose="03050602040302020204" pitchFamily="66" charset="-122"/>
              <a:ea typeface="凌慧体-简" panose="03050602040302020204" pitchFamily="66" charset="-122"/>
              <a:cs typeface="凌慧体-简" panose="03050602040302020204" pitchFamily="66" charset="-122"/>
            </a:endParaRPr>
          </a:p>
        </p:txBody>
      </p:sp>
      <p:sp>
        <p:nvSpPr>
          <p:cNvPr id="8" name="矩形 7">
            <a:extLst>
              <a:ext uri="{FF2B5EF4-FFF2-40B4-BE49-F238E27FC236}">
                <a16:creationId xmlns:a16="http://schemas.microsoft.com/office/drawing/2014/main" id="{74F3BD4D-6040-4361-BB20-28084E3B8896}"/>
              </a:ext>
            </a:extLst>
          </p:cNvPr>
          <p:cNvSpPr/>
          <p:nvPr/>
        </p:nvSpPr>
        <p:spPr>
          <a:xfrm>
            <a:off x="5407628" y="1902617"/>
            <a:ext cx="1877437" cy="1107996"/>
          </a:xfrm>
          <a:prstGeom prst="rect">
            <a:avLst/>
          </a:prstGeom>
        </p:spPr>
        <p:txBody>
          <a:bodyPr wrap="none">
            <a:spAutoFit/>
          </a:bodyPr>
          <a:lstStyle/>
          <a:p>
            <a:r>
              <a:rPr lang="zh-CN" altLang="en-US" sz="6600" dirty="0">
                <a:latin typeface="幼圆" panose="02010509060101010101" pitchFamily="49" charset="-122"/>
                <a:ea typeface="幼圆" panose="02010509060101010101" pitchFamily="49" charset="-122"/>
              </a:rPr>
              <a:t>济遇</a:t>
            </a:r>
            <a:endParaRPr lang="en-US" altLang="zh-CN" sz="6600" dirty="0">
              <a:latin typeface="幼圆" panose="02010509060101010101" pitchFamily="49" charset="-122"/>
              <a:ea typeface="幼圆" panose="02010509060101010101" pitchFamily="49" charset="-122"/>
            </a:endParaRPr>
          </a:p>
        </p:txBody>
      </p:sp>
      <p:sp>
        <p:nvSpPr>
          <p:cNvPr id="2" name="矩形 1">
            <a:extLst>
              <a:ext uri="{FF2B5EF4-FFF2-40B4-BE49-F238E27FC236}">
                <a16:creationId xmlns:a16="http://schemas.microsoft.com/office/drawing/2014/main" id="{3A2E0FE6-21FE-44E7-BBEC-9DBBCB613F7E}"/>
              </a:ext>
            </a:extLst>
          </p:cNvPr>
          <p:cNvSpPr/>
          <p:nvPr/>
        </p:nvSpPr>
        <p:spPr>
          <a:xfrm>
            <a:off x="1995568" y="4765201"/>
            <a:ext cx="1013354" cy="369332"/>
          </a:xfrm>
          <a:prstGeom prst="rect">
            <a:avLst/>
          </a:prstGeom>
        </p:spPr>
        <p:txBody>
          <a:bodyPr wrap="none">
            <a:spAutoFit/>
          </a:bodyPr>
          <a:lstStyle/>
          <a:p>
            <a:pPr>
              <a:spcBef>
                <a:spcPct val="20000"/>
              </a:spcBef>
            </a:pPr>
            <a:r>
              <a:rPr lang="en-US" altLang="zh-CN">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Group2</a:t>
            </a:r>
            <a:endParaRPr lang="en-US" altLang="zh-CN"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95058040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01</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关键决策</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10" name="矩形 9"/>
          <p:cNvSpPr/>
          <p:nvPr/>
        </p:nvSpPr>
        <p:spPr>
          <a:xfrm>
            <a:off x="653110" y="1076354"/>
            <a:ext cx="10885779" cy="5111784"/>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Arial" panose="020B0604020202020204" pitchFamily="34" charset="0"/>
              <a:buChar char="•"/>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本系统实现了符合直觉的前端页面。</a:t>
            </a:r>
          </a:p>
          <a:p>
            <a:pPr marL="342900" indent="-342900" defTabSz="1216817">
              <a:lnSpc>
                <a:spcPct val="120000"/>
              </a:lnSpc>
              <a:spcBef>
                <a:spcPct val="20000"/>
              </a:spcBef>
              <a:buFont typeface="Arial" panose="020B0604020202020204" pitchFamily="34" charset="0"/>
              <a:buChar char="•"/>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通过以上三种架构风格（主程序子程序架构风格、数据抽象和面向对象的架构风格、分层架构风格），将需要的数据进行了封装，可以快速方便地进行调用，实现了较高的交互效率。</a:t>
            </a:r>
          </a:p>
          <a:p>
            <a:pPr marL="342900" indent="-342900" defTabSz="1216817">
              <a:lnSpc>
                <a:spcPct val="120000"/>
              </a:lnSpc>
              <a:spcBef>
                <a:spcPct val="20000"/>
              </a:spcBef>
              <a:buFont typeface="Arial" panose="020B0604020202020204" pitchFamily="34" charset="0"/>
              <a:buChar char="•"/>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由于本系统应用于学校，所以必须保证数据的安全性。在应用和数据范围较小的情况下，使用一个相对轻量级的框架进行开发更符合系统的特点，所以我们的系统采用了</a:t>
            </a:r>
            <a:r>
              <a:rPr lang="en-US" altLang="zh-CN" sz="2400" dirty="0" err="1">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sa</a:t>
            </a:r>
            <a:r>
              <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-token</a:t>
            </a: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授权框架来保护用户的信息。</a:t>
            </a:r>
          </a:p>
          <a:p>
            <a:pPr marL="342900" indent="-342900" defTabSz="1216817">
              <a:lnSpc>
                <a:spcPct val="120000"/>
              </a:lnSpc>
              <a:spcBef>
                <a:spcPct val="20000"/>
              </a:spcBef>
              <a:buFont typeface="Arial" panose="020B0604020202020204" pitchFamily="34" charset="0"/>
              <a:buChar char="•"/>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为了保证安全，本系统对数据库的隐私部分进行了加密，防止数据库信息的泄露。</a:t>
            </a:r>
          </a:p>
          <a:p>
            <a:pPr marL="342900" indent="-342900" defTabSz="1216817">
              <a:lnSpc>
                <a:spcPct val="120000"/>
              </a:lnSpc>
              <a:spcBef>
                <a:spcPct val="20000"/>
              </a:spcBef>
              <a:buFont typeface="Arial" panose="020B0604020202020204" pitchFamily="34" charset="0"/>
              <a:buChar char="•"/>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在论坛删除管理机制需要人工审核的情况下，本系统采用谷歌的验证码框架，对每篇发布的内容进行输入并识别验证码，防止机器人恶意评论。</a:t>
            </a:r>
          </a:p>
        </p:txBody>
      </p:sp>
      <p:pic>
        <p:nvPicPr>
          <p:cNvPr id="12" name="图片 11">
            <a:extLst>
              <a:ext uri="{FF2B5EF4-FFF2-40B4-BE49-F238E27FC236}">
                <a16:creationId xmlns:a16="http://schemas.microsoft.com/office/drawing/2014/main" id="{EB459B48-ECCC-4F11-93D9-6A7B39D7D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spTree>
    <p:extLst>
      <p:ext uri="{BB962C8B-B14F-4D97-AF65-F5344CB8AC3E}">
        <p14:creationId xmlns:p14="http://schemas.microsoft.com/office/powerpoint/2010/main" val="250969637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7" name="文本框 6"/>
          <p:cNvSpPr txBox="1"/>
          <p:nvPr/>
        </p:nvSpPr>
        <p:spPr>
          <a:xfrm>
            <a:off x="4443246" y="2668173"/>
            <a:ext cx="638803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cs typeface="+mn-cs"/>
              </a:rPr>
              <a:t>架构改进</a:t>
            </a:r>
          </a:p>
        </p:txBody>
      </p:sp>
      <p:sp>
        <p:nvSpPr>
          <p:cNvPr id="8" name="等腰三角形 7"/>
          <p:cNvSpPr/>
          <p:nvPr/>
        </p:nvSpPr>
        <p:spPr>
          <a:xfrm rot="17411441">
            <a:off x="8446457" y="2611998"/>
            <a:ext cx="157387" cy="397133"/>
          </a:xfrm>
          <a:prstGeom prst="triangle">
            <a:avLst/>
          </a:prstGeom>
          <a:solidFill>
            <a:schemeClr val="accent5">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 name="等腰三角形 8"/>
          <p:cNvSpPr/>
          <p:nvPr/>
        </p:nvSpPr>
        <p:spPr>
          <a:xfrm rot="13615302">
            <a:off x="8195808" y="2386956"/>
            <a:ext cx="105790" cy="511888"/>
          </a:xfrm>
          <a:prstGeom prst="triangl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15" name="图片 14"/>
          <p:cNvPicPr>
            <a:picLocks noChangeAspect="1"/>
          </p:cNvPicPr>
          <p:nvPr/>
        </p:nvPicPr>
        <p:blipFill>
          <a:blip r:embed="rId3"/>
          <a:srcRect/>
          <a:stretch>
            <a:fillRect/>
          </a:stretch>
        </p:blipFill>
        <p:spPr>
          <a:xfrm>
            <a:off x="3139729" y="1771197"/>
            <a:ext cx="3365284" cy="2901948"/>
          </a:xfrm>
          <a:custGeom>
            <a:avLst/>
            <a:gdLst>
              <a:gd name="connsiteX0" fmla="*/ 0 w 3365284"/>
              <a:gd name="connsiteY0" fmla="*/ 0 h 2901948"/>
              <a:gd name="connsiteX1" fmla="*/ 3365284 w 3365284"/>
              <a:gd name="connsiteY1" fmla="*/ 0 h 2901948"/>
              <a:gd name="connsiteX2" fmla="*/ 3365284 w 3365284"/>
              <a:gd name="connsiteY2" fmla="*/ 624244 h 2901948"/>
              <a:gd name="connsiteX3" fmla="*/ 1524908 w 3365284"/>
              <a:gd name="connsiteY3" fmla="*/ 624244 h 2901948"/>
              <a:gd name="connsiteX4" fmla="*/ 1524908 w 3365284"/>
              <a:gd name="connsiteY4" fmla="*/ 2289173 h 2901948"/>
              <a:gd name="connsiteX5" fmla="*/ 3365284 w 3365284"/>
              <a:gd name="connsiteY5" fmla="*/ 2289173 h 2901948"/>
              <a:gd name="connsiteX6" fmla="*/ 3365284 w 3365284"/>
              <a:gd name="connsiteY6" fmla="*/ 2901948 h 2901948"/>
              <a:gd name="connsiteX7" fmla="*/ 0 w 3365284"/>
              <a:gd name="connsiteY7" fmla="*/ 2901948 h 290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5284" h="2901948">
                <a:moveTo>
                  <a:pt x="0" y="0"/>
                </a:moveTo>
                <a:lnTo>
                  <a:pt x="3365284" y="0"/>
                </a:lnTo>
                <a:lnTo>
                  <a:pt x="3365284" y="624244"/>
                </a:lnTo>
                <a:lnTo>
                  <a:pt x="1524908" y="624244"/>
                </a:lnTo>
                <a:lnTo>
                  <a:pt x="1524908" y="2289173"/>
                </a:lnTo>
                <a:lnTo>
                  <a:pt x="3365284" y="2289173"/>
                </a:lnTo>
                <a:lnTo>
                  <a:pt x="3365284" y="2901948"/>
                </a:lnTo>
                <a:lnTo>
                  <a:pt x="0" y="2901948"/>
                </a:lnTo>
                <a:close/>
              </a:path>
            </a:pathLst>
          </a:custGeom>
        </p:spPr>
      </p:pic>
    </p:spTree>
    <p:extLst>
      <p:ext uri="{BB962C8B-B14F-4D97-AF65-F5344CB8AC3E}">
        <p14:creationId xmlns:p14="http://schemas.microsoft.com/office/powerpoint/2010/main" val="310534249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02</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架构改进</a:t>
            </a:r>
          </a:p>
        </p:txBody>
      </p:sp>
      <p:pic>
        <p:nvPicPr>
          <p:cNvPr id="9" name="图片 8">
            <a:extLst>
              <a:ext uri="{FF2B5EF4-FFF2-40B4-BE49-F238E27FC236}">
                <a16:creationId xmlns:a16="http://schemas.microsoft.com/office/drawing/2014/main" id="{A5047318-5B70-4111-AF4F-2803E933B5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287" y="2208047"/>
            <a:ext cx="9859234" cy="3810057"/>
          </a:xfrm>
          <a:prstGeom prst="rect">
            <a:avLst/>
          </a:prstGeom>
        </p:spPr>
      </p:pic>
      <p:sp>
        <p:nvSpPr>
          <p:cNvPr id="11" name="文本框 10">
            <a:extLst>
              <a:ext uri="{FF2B5EF4-FFF2-40B4-BE49-F238E27FC236}">
                <a16:creationId xmlns:a16="http://schemas.microsoft.com/office/drawing/2014/main" id="{B494BF11-CCB3-4E9A-8D56-3A252CB48617}"/>
              </a:ext>
            </a:extLst>
          </p:cNvPr>
          <p:cNvSpPr txBox="1"/>
          <p:nvPr/>
        </p:nvSpPr>
        <p:spPr>
          <a:xfrm>
            <a:off x="569362" y="1395453"/>
            <a:ext cx="10659470" cy="369332"/>
          </a:xfrm>
          <a:prstGeom prst="rect">
            <a:avLst/>
          </a:prstGeom>
          <a:noFill/>
        </p:spPr>
        <p:txBody>
          <a:bodyPr wrap="square" rtlCol="0">
            <a:spAutoFit/>
          </a:bodyPr>
          <a:lstStyle/>
          <a:p>
            <a:r>
              <a:rPr lang="zh-CN" altLang="en-US" dirty="0"/>
              <a:t>如上所述，在结合技术模型与物理模型的设计后，我们完成从分层架构到基于</a:t>
            </a:r>
            <a:r>
              <a:rPr lang="en-US" altLang="zh-CN" dirty="0"/>
              <a:t>DDD</a:t>
            </a:r>
            <a:r>
              <a:rPr lang="zh-CN" altLang="en-US" dirty="0"/>
              <a:t>的微服务架构过渡</a:t>
            </a:r>
          </a:p>
        </p:txBody>
      </p:sp>
      <p:sp>
        <p:nvSpPr>
          <p:cNvPr id="10" name="文本框 9">
            <a:extLst>
              <a:ext uri="{FF2B5EF4-FFF2-40B4-BE49-F238E27FC236}">
                <a16:creationId xmlns:a16="http://schemas.microsoft.com/office/drawing/2014/main" id="{C4B58007-2177-4F9F-B8EB-F077F1FA9306}"/>
              </a:ext>
            </a:extLst>
          </p:cNvPr>
          <p:cNvSpPr txBox="1"/>
          <p:nvPr/>
        </p:nvSpPr>
        <p:spPr>
          <a:xfrm>
            <a:off x="3470737" y="6040571"/>
            <a:ext cx="1740774" cy="400110"/>
          </a:xfrm>
          <a:prstGeom prst="rect">
            <a:avLst/>
          </a:prstGeom>
          <a:noFill/>
        </p:spPr>
        <p:txBody>
          <a:bodyPr wrap="square" rtlCol="0">
            <a:spAutoFit/>
          </a:bodyPr>
          <a:lstStyle/>
          <a:p>
            <a:r>
              <a:rPr lang="zh-CN" altLang="en-US" sz="2000" b="1" dirty="0">
                <a:latin typeface="+mn-ea"/>
              </a:rPr>
              <a:t>内部功能完整</a:t>
            </a:r>
          </a:p>
        </p:txBody>
      </p:sp>
      <p:sp>
        <p:nvSpPr>
          <p:cNvPr id="12" name="文本框 11">
            <a:extLst>
              <a:ext uri="{FF2B5EF4-FFF2-40B4-BE49-F238E27FC236}">
                <a16:creationId xmlns:a16="http://schemas.microsoft.com/office/drawing/2014/main" id="{4DCB8015-D942-4D18-959F-28788FBC2213}"/>
              </a:ext>
            </a:extLst>
          </p:cNvPr>
          <p:cNvSpPr txBox="1"/>
          <p:nvPr/>
        </p:nvSpPr>
        <p:spPr>
          <a:xfrm>
            <a:off x="5632677" y="6057230"/>
            <a:ext cx="1535425" cy="400110"/>
          </a:xfrm>
          <a:prstGeom prst="rect">
            <a:avLst/>
          </a:prstGeom>
          <a:noFill/>
        </p:spPr>
        <p:txBody>
          <a:bodyPr wrap="square" rtlCol="0">
            <a:spAutoFit/>
          </a:bodyPr>
          <a:lstStyle/>
          <a:p>
            <a:r>
              <a:rPr lang="zh-CN" altLang="en-US" sz="2000" b="1" dirty="0">
                <a:latin typeface="+mn-ea"/>
              </a:rPr>
              <a:t>安全性高</a:t>
            </a:r>
          </a:p>
        </p:txBody>
      </p:sp>
      <p:sp>
        <p:nvSpPr>
          <p:cNvPr id="13" name="文本框 12">
            <a:extLst>
              <a:ext uri="{FF2B5EF4-FFF2-40B4-BE49-F238E27FC236}">
                <a16:creationId xmlns:a16="http://schemas.microsoft.com/office/drawing/2014/main" id="{42F3EB72-D992-42C8-9BA3-244AB09414ED}"/>
              </a:ext>
            </a:extLst>
          </p:cNvPr>
          <p:cNvSpPr txBox="1"/>
          <p:nvPr/>
        </p:nvSpPr>
        <p:spPr>
          <a:xfrm>
            <a:off x="7607109" y="6061256"/>
            <a:ext cx="1038248" cy="400110"/>
          </a:xfrm>
          <a:prstGeom prst="rect">
            <a:avLst/>
          </a:prstGeom>
          <a:noFill/>
        </p:spPr>
        <p:txBody>
          <a:bodyPr wrap="square" rtlCol="0">
            <a:spAutoFit/>
          </a:bodyPr>
          <a:lstStyle/>
          <a:p>
            <a:r>
              <a:rPr lang="zh-CN" altLang="en-US" sz="2000" b="1" dirty="0">
                <a:latin typeface="+mn-ea"/>
              </a:rPr>
              <a:t>轻量级</a:t>
            </a:r>
          </a:p>
        </p:txBody>
      </p:sp>
    </p:spTree>
    <p:extLst>
      <p:ext uri="{BB962C8B-B14F-4D97-AF65-F5344CB8AC3E}">
        <p14:creationId xmlns:p14="http://schemas.microsoft.com/office/powerpoint/2010/main" val="74585887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02</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架构改进</a:t>
            </a:r>
          </a:p>
        </p:txBody>
      </p:sp>
      <p:pic>
        <p:nvPicPr>
          <p:cNvPr id="18" name="图片 17">
            <a:extLst>
              <a:ext uri="{FF2B5EF4-FFF2-40B4-BE49-F238E27FC236}">
                <a16:creationId xmlns:a16="http://schemas.microsoft.com/office/drawing/2014/main" id="{3FC45AF5-53BF-46E9-8CDB-F3C9A70AC3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911" y="986577"/>
            <a:ext cx="11496177" cy="5323863"/>
          </a:xfrm>
          <a:prstGeom prst="rect">
            <a:avLst/>
          </a:prstGeom>
        </p:spPr>
      </p:pic>
    </p:spTree>
    <p:extLst>
      <p:ext uri="{BB962C8B-B14F-4D97-AF65-F5344CB8AC3E}">
        <p14:creationId xmlns:p14="http://schemas.microsoft.com/office/powerpoint/2010/main" val="23545116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02</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架构改进</a:t>
            </a:r>
          </a:p>
        </p:txBody>
      </p:sp>
      <p:pic>
        <p:nvPicPr>
          <p:cNvPr id="8" name="图片 7">
            <a:extLst>
              <a:ext uri="{FF2B5EF4-FFF2-40B4-BE49-F238E27FC236}">
                <a16:creationId xmlns:a16="http://schemas.microsoft.com/office/drawing/2014/main" id="{DC96BB17-2041-4447-A09B-2D2D701DC4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9907" y="0"/>
            <a:ext cx="8784560" cy="6858000"/>
          </a:xfrm>
          <a:prstGeom prst="rect">
            <a:avLst/>
          </a:prstGeom>
        </p:spPr>
      </p:pic>
    </p:spTree>
    <p:extLst>
      <p:ext uri="{BB962C8B-B14F-4D97-AF65-F5344CB8AC3E}">
        <p14:creationId xmlns:p14="http://schemas.microsoft.com/office/powerpoint/2010/main" val="59247798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02</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架构改进</a:t>
            </a:r>
          </a:p>
        </p:txBody>
      </p:sp>
      <p:pic>
        <p:nvPicPr>
          <p:cNvPr id="16" name="图片 15">
            <a:extLst>
              <a:ext uri="{FF2B5EF4-FFF2-40B4-BE49-F238E27FC236}">
                <a16:creationId xmlns:a16="http://schemas.microsoft.com/office/drawing/2014/main" id="{C6C11E31-B8F1-490E-96A1-ABE3A81CDF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2277" y="2568823"/>
            <a:ext cx="1013723" cy="1491343"/>
          </a:xfrm>
          <a:prstGeom prst="rect">
            <a:avLst/>
          </a:prstGeom>
        </p:spPr>
      </p:pic>
      <p:pic>
        <p:nvPicPr>
          <p:cNvPr id="17" name="图片 16">
            <a:extLst>
              <a:ext uri="{FF2B5EF4-FFF2-40B4-BE49-F238E27FC236}">
                <a16:creationId xmlns:a16="http://schemas.microsoft.com/office/drawing/2014/main" id="{426DEA7B-6464-4113-B0F6-3992A6BAC8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8653" y="2367367"/>
            <a:ext cx="1288357" cy="1745388"/>
          </a:xfrm>
          <a:prstGeom prst="rect">
            <a:avLst/>
          </a:prstGeom>
        </p:spPr>
      </p:pic>
      <p:pic>
        <p:nvPicPr>
          <p:cNvPr id="18" name="图片 17">
            <a:extLst>
              <a:ext uri="{FF2B5EF4-FFF2-40B4-BE49-F238E27FC236}">
                <a16:creationId xmlns:a16="http://schemas.microsoft.com/office/drawing/2014/main" id="{D62E0430-A9E4-4FEF-ABD3-7AAD015242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7238" y="2201639"/>
            <a:ext cx="1335749" cy="1933209"/>
          </a:xfrm>
          <a:prstGeom prst="rect">
            <a:avLst/>
          </a:prstGeom>
        </p:spPr>
      </p:pic>
      <p:pic>
        <p:nvPicPr>
          <p:cNvPr id="20" name="图片 19">
            <a:extLst>
              <a:ext uri="{FF2B5EF4-FFF2-40B4-BE49-F238E27FC236}">
                <a16:creationId xmlns:a16="http://schemas.microsoft.com/office/drawing/2014/main" id="{2401CAC2-C466-4847-9833-80E16BB473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8945" y="2201639"/>
            <a:ext cx="1271736" cy="1869195"/>
          </a:xfrm>
          <a:prstGeom prst="rect">
            <a:avLst/>
          </a:prstGeom>
        </p:spPr>
      </p:pic>
      <p:pic>
        <p:nvPicPr>
          <p:cNvPr id="21" name="图片 20">
            <a:extLst>
              <a:ext uri="{FF2B5EF4-FFF2-40B4-BE49-F238E27FC236}">
                <a16:creationId xmlns:a16="http://schemas.microsoft.com/office/drawing/2014/main" id="{FA40E0E6-A38C-46DF-8BCB-5D98AA4AAA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73248" y="2201639"/>
            <a:ext cx="1236376" cy="1858527"/>
          </a:xfrm>
          <a:prstGeom prst="rect">
            <a:avLst/>
          </a:prstGeom>
        </p:spPr>
      </p:pic>
    </p:spTree>
    <p:extLst>
      <p:ext uri="{BB962C8B-B14F-4D97-AF65-F5344CB8AC3E}">
        <p14:creationId xmlns:p14="http://schemas.microsoft.com/office/powerpoint/2010/main" val="385725096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02</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架构改进</a:t>
            </a:r>
          </a:p>
        </p:txBody>
      </p:sp>
      <p:pic>
        <p:nvPicPr>
          <p:cNvPr id="12" name="图片 11">
            <a:extLst>
              <a:ext uri="{FF2B5EF4-FFF2-40B4-BE49-F238E27FC236}">
                <a16:creationId xmlns:a16="http://schemas.microsoft.com/office/drawing/2014/main" id="{CA12C995-E12A-4464-BCE9-294BAEEA6F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837" y="1238250"/>
            <a:ext cx="10220325" cy="4381500"/>
          </a:xfrm>
          <a:prstGeom prst="rect">
            <a:avLst/>
          </a:prstGeom>
        </p:spPr>
      </p:pic>
    </p:spTree>
    <p:extLst>
      <p:ext uri="{BB962C8B-B14F-4D97-AF65-F5344CB8AC3E}">
        <p14:creationId xmlns:p14="http://schemas.microsoft.com/office/powerpoint/2010/main" val="350820736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03</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接口实现</a:t>
            </a:r>
          </a:p>
        </p:txBody>
      </p:sp>
      <p:sp>
        <p:nvSpPr>
          <p:cNvPr id="6" name="文本框 5">
            <a:extLst>
              <a:ext uri="{FF2B5EF4-FFF2-40B4-BE49-F238E27FC236}">
                <a16:creationId xmlns:a16="http://schemas.microsoft.com/office/drawing/2014/main" id="{EE5D6187-AD61-4F9C-8AA2-8948AEB23E4C}"/>
              </a:ext>
            </a:extLst>
          </p:cNvPr>
          <p:cNvSpPr txBox="1"/>
          <p:nvPr/>
        </p:nvSpPr>
        <p:spPr>
          <a:xfrm>
            <a:off x="821807" y="1003109"/>
            <a:ext cx="8020636" cy="369332"/>
          </a:xfrm>
          <a:prstGeom prst="rect">
            <a:avLst/>
          </a:prstGeom>
          <a:noFill/>
        </p:spPr>
        <p:txBody>
          <a:bodyPr wrap="square" rtlCol="0">
            <a:spAutoFit/>
          </a:bodyPr>
          <a:lstStyle/>
          <a:p>
            <a:r>
              <a:rPr lang="zh-CN" altLang="en-US" dirty="0"/>
              <a:t>以用户登录过程为例，将</a:t>
            </a:r>
            <a:r>
              <a:rPr lang="en-US" altLang="zh-CN" dirty="0" err="1"/>
              <a:t>sa</a:t>
            </a:r>
            <a:r>
              <a:rPr lang="en-US" altLang="zh-CN" dirty="0"/>
              <a:t>-token</a:t>
            </a:r>
            <a:r>
              <a:rPr lang="zh-CN" altLang="en-US" dirty="0"/>
              <a:t>安全框架应用于该服务中</a:t>
            </a:r>
          </a:p>
        </p:txBody>
      </p:sp>
      <p:sp>
        <p:nvSpPr>
          <p:cNvPr id="8" name="文本框 7">
            <a:extLst>
              <a:ext uri="{FF2B5EF4-FFF2-40B4-BE49-F238E27FC236}">
                <a16:creationId xmlns:a16="http://schemas.microsoft.com/office/drawing/2014/main" id="{8079C918-E08A-48AD-9980-9170CA43FC09}"/>
              </a:ext>
            </a:extLst>
          </p:cNvPr>
          <p:cNvSpPr txBox="1"/>
          <p:nvPr/>
        </p:nvSpPr>
        <p:spPr>
          <a:xfrm>
            <a:off x="821807" y="1797534"/>
            <a:ext cx="8020636" cy="646331"/>
          </a:xfrm>
          <a:prstGeom prst="rect">
            <a:avLst/>
          </a:prstGeom>
          <a:noFill/>
        </p:spPr>
        <p:txBody>
          <a:bodyPr wrap="square" rtlCol="0">
            <a:spAutoFit/>
          </a:bodyPr>
          <a:lstStyle/>
          <a:p>
            <a:r>
              <a:rPr lang="zh-CN" altLang="en-US" dirty="0"/>
              <a:t>用户登录大致过程为在输入验证码正确后，进行用户账号密码验证，验证通过后</a:t>
            </a:r>
            <a:r>
              <a:rPr lang="zh-CN" altLang="en-US" b="1" dirty="0"/>
              <a:t>设置用户登陆状态</a:t>
            </a:r>
            <a:r>
              <a:rPr lang="zh-CN" altLang="en-US" dirty="0"/>
              <a:t>，</a:t>
            </a:r>
            <a:r>
              <a:rPr lang="zh-CN" altLang="en-US" b="1" dirty="0"/>
              <a:t>返回用户当前权限下的页面</a:t>
            </a:r>
            <a:r>
              <a:rPr lang="zh-CN" altLang="en-US" dirty="0"/>
              <a:t>。</a:t>
            </a:r>
          </a:p>
        </p:txBody>
      </p:sp>
      <p:pic>
        <p:nvPicPr>
          <p:cNvPr id="11" name="图片 10">
            <a:extLst>
              <a:ext uri="{FF2B5EF4-FFF2-40B4-BE49-F238E27FC236}">
                <a16:creationId xmlns:a16="http://schemas.microsoft.com/office/drawing/2014/main" id="{015B6950-91D7-4915-A960-343CF4FDB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807" y="3110022"/>
            <a:ext cx="10201275" cy="819150"/>
          </a:xfrm>
          <a:prstGeom prst="rect">
            <a:avLst/>
          </a:prstGeom>
        </p:spPr>
      </p:pic>
      <p:sp>
        <p:nvSpPr>
          <p:cNvPr id="13" name="文本框 12">
            <a:extLst>
              <a:ext uri="{FF2B5EF4-FFF2-40B4-BE49-F238E27FC236}">
                <a16:creationId xmlns:a16="http://schemas.microsoft.com/office/drawing/2014/main" id="{AA9CE3D9-D21D-404E-9D93-1CFE100AC074}"/>
              </a:ext>
            </a:extLst>
          </p:cNvPr>
          <p:cNvSpPr txBox="1"/>
          <p:nvPr/>
        </p:nvSpPr>
        <p:spPr>
          <a:xfrm>
            <a:off x="719847" y="4203709"/>
            <a:ext cx="6809362" cy="369332"/>
          </a:xfrm>
          <a:prstGeom prst="rect">
            <a:avLst/>
          </a:prstGeom>
          <a:noFill/>
        </p:spPr>
        <p:txBody>
          <a:bodyPr wrap="square" rtlCol="0">
            <a:spAutoFit/>
          </a:bodyPr>
          <a:lstStyle/>
          <a:p>
            <a:r>
              <a:rPr lang="en-US" altLang="zh-CN" b="1" dirty="0"/>
              <a:t>URL: /</a:t>
            </a:r>
            <a:r>
              <a:rPr lang="en-US" altLang="zh-CN" b="1" dirty="0" err="1"/>
              <a:t>api</a:t>
            </a:r>
            <a:r>
              <a:rPr lang="en-US" altLang="zh-CN" b="1" dirty="0"/>
              <a:t>/</a:t>
            </a:r>
            <a:r>
              <a:rPr lang="en-US" altLang="zh-CN" b="1" dirty="0" err="1"/>
              <a:t>Login?username</a:t>
            </a:r>
            <a:r>
              <a:rPr lang="en-US" altLang="zh-CN" b="1" dirty="0"/>
              <a:t>=</a:t>
            </a:r>
            <a:r>
              <a:rPr lang="en-US" altLang="zh-CN" b="1" dirty="0" err="1"/>
              <a:t>testID&amp;password</a:t>
            </a:r>
            <a:r>
              <a:rPr lang="en-US" altLang="zh-CN" b="1" dirty="0"/>
              <a:t>=tongjitongjiSAD123/</a:t>
            </a:r>
            <a:endParaRPr lang="zh-CN" altLang="en-US" b="1" dirty="0"/>
          </a:p>
        </p:txBody>
      </p:sp>
      <p:sp>
        <p:nvSpPr>
          <p:cNvPr id="14" name="文本框 13">
            <a:extLst>
              <a:ext uri="{FF2B5EF4-FFF2-40B4-BE49-F238E27FC236}">
                <a16:creationId xmlns:a16="http://schemas.microsoft.com/office/drawing/2014/main" id="{AD4645D6-3DE3-40C9-977E-59B713EAE441}"/>
              </a:ext>
            </a:extLst>
          </p:cNvPr>
          <p:cNvSpPr txBox="1"/>
          <p:nvPr/>
        </p:nvSpPr>
        <p:spPr>
          <a:xfrm>
            <a:off x="748052" y="4847578"/>
            <a:ext cx="9816186" cy="369332"/>
          </a:xfrm>
          <a:prstGeom prst="rect">
            <a:avLst/>
          </a:prstGeom>
          <a:noFill/>
        </p:spPr>
        <p:txBody>
          <a:bodyPr wrap="square" rtlCol="0">
            <a:spAutoFit/>
          </a:bodyPr>
          <a:lstStyle/>
          <a:p>
            <a:r>
              <a:rPr lang="zh-CN" altLang="en-US" dirty="0"/>
              <a:t>在验证成功后调用</a:t>
            </a:r>
            <a:r>
              <a:rPr lang="en-US" altLang="zh-CN" dirty="0" err="1"/>
              <a:t>sa</a:t>
            </a:r>
            <a:r>
              <a:rPr lang="en-US" altLang="zh-CN" dirty="0"/>
              <a:t>-token</a:t>
            </a:r>
            <a:r>
              <a:rPr lang="zh-CN" altLang="en-US" dirty="0"/>
              <a:t>提供的</a:t>
            </a:r>
            <a:r>
              <a:rPr lang="en-US" altLang="zh-CN" dirty="0" err="1"/>
              <a:t>StpUtil.setLoginId</a:t>
            </a:r>
            <a:r>
              <a:rPr lang="en-US" altLang="zh-CN" dirty="0"/>
              <a:t>(Object </a:t>
            </a:r>
            <a:r>
              <a:rPr lang="en-US" altLang="zh-CN" dirty="0" err="1"/>
              <a:t>loginId</a:t>
            </a:r>
            <a:r>
              <a:rPr lang="en-US" altLang="zh-CN" dirty="0"/>
              <a:t>)</a:t>
            </a:r>
            <a:r>
              <a:rPr lang="zh-CN" altLang="en-US" dirty="0"/>
              <a:t>，设置用户当前处于登陆状态</a:t>
            </a:r>
          </a:p>
        </p:txBody>
      </p:sp>
    </p:spTree>
    <p:extLst>
      <p:ext uri="{BB962C8B-B14F-4D97-AF65-F5344CB8AC3E}">
        <p14:creationId xmlns:p14="http://schemas.microsoft.com/office/powerpoint/2010/main" val="361827194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03</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接口实现</a:t>
            </a:r>
          </a:p>
        </p:txBody>
      </p:sp>
      <p:sp>
        <p:nvSpPr>
          <p:cNvPr id="6" name="文本框 5">
            <a:extLst>
              <a:ext uri="{FF2B5EF4-FFF2-40B4-BE49-F238E27FC236}">
                <a16:creationId xmlns:a16="http://schemas.microsoft.com/office/drawing/2014/main" id="{AC801971-EF80-42FC-9A7A-25DDDF3201FB}"/>
              </a:ext>
            </a:extLst>
          </p:cNvPr>
          <p:cNvSpPr txBox="1"/>
          <p:nvPr/>
        </p:nvSpPr>
        <p:spPr>
          <a:xfrm>
            <a:off x="690664" y="1040860"/>
            <a:ext cx="9610927" cy="369332"/>
          </a:xfrm>
          <a:prstGeom prst="rect">
            <a:avLst/>
          </a:prstGeom>
          <a:noFill/>
        </p:spPr>
        <p:txBody>
          <a:bodyPr wrap="square" rtlCol="0">
            <a:spAutoFit/>
          </a:bodyPr>
          <a:lstStyle/>
          <a:p>
            <a:r>
              <a:rPr lang="zh-CN" altLang="en-US" dirty="0"/>
              <a:t>通过活动服务系统示例，表示外部系统如果按需调用内部功能服务系统</a:t>
            </a:r>
          </a:p>
        </p:txBody>
      </p:sp>
      <p:sp>
        <p:nvSpPr>
          <p:cNvPr id="13" name="文本框 12">
            <a:extLst>
              <a:ext uri="{FF2B5EF4-FFF2-40B4-BE49-F238E27FC236}">
                <a16:creationId xmlns:a16="http://schemas.microsoft.com/office/drawing/2014/main" id="{36251B73-E072-4287-AB1E-CA0A583B2F14}"/>
              </a:ext>
            </a:extLst>
          </p:cNvPr>
          <p:cNvSpPr txBox="1"/>
          <p:nvPr/>
        </p:nvSpPr>
        <p:spPr>
          <a:xfrm>
            <a:off x="690664" y="1720965"/>
            <a:ext cx="9610927" cy="646331"/>
          </a:xfrm>
          <a:prstGeom prst="rect">
            <a:avLst/>
          </a:prstGeom>
          <a:noFill/>
        </p:spPr>
        <p:txBody>
          <a:bodyPr wrap="square" rtlCol="0">
            <a:spAutoFit/>
          </a:bodyPr>
          <a:lstStyle/>
          <a:p>
            <a:r>
              <a:rPr lang="zh-CN" altLang="en-US" dirty="0"/>
              <a:t>例如：</a:t>
            </a:r>
            <a:r>
              <a:rPr lang="en-US" altLang="zh-CN" dirty="0"/>
              <a:t>1.tongji.edu.cn</a:t>
            </a:r>
            <a:r>
              <a:rPr lang="zh-CN" altLang="en-US" dirty="0"/>
              <a:t>通过“获得活动”按钮调用该项目中获取全部活动的接口，在得到全部活动后，用户可以在该页面选择相应活动点击“报名”按钮提交申请。</a:t>
            </a:r>
          </a:p>
        </p:txBody>
      </p:sp>
      <p:pic>
        <p:nvPicPr>
          <p:cNvPr id="15" name="图片 14">
            <a:extLst>
              <a:ext uri="{FF2B5EF4-FFF2-40B4-BE49-F238E27FC236}">
                <a16:creationId xmlns:a16="http://schemas.microsoft.com/office/drawing/2014/main" id="{CE4F162D-D2E3-4273-BFEA-EA9B0BD40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807" y="2590011"/>
            <a:ext cx="8126320" cy="3801388"/>
          </a:xfrm>
          <a:prstGeom prst="rect">
            <a:avLst/>
          </a:prstGeom>
        </p:spPr>
      </p:pic>
    </p:spTree>
    <p:extLst>
      <p:ext uri="{BB962C8B-B14F-4D97-AF65-F5344CB8AC3E}">
        <p14:creationId xmlns:p14="http://schemas.microsoft.com/office/powerpoint/2010/main" val="142614556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03</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接口实现</a:t>
            </a:r>
          </a:p>
        </p:txBody>
      </p:sp>
      <p:sp>
        <p:nvSpPr>
          <p:cNvPr id="10" name="文本框 9">
            <a:extLst>
              <a:ext uri="{FF2B5EF4-FFF2-40B4-BE49-F238E27FC236}">
                <a16:creationId xmlns:a16="http://schemas.microsoft.com/office/drawing/2014/main" id="{B2F510BD-D372-4284-99C6-4BA9C8884426}"/>
              </a:ext>
            </a:extLst>
          </p:cNvPr>
          <p:cNvSpPr txBox="1"/>
          <p:nvPr/>
        </p:nvSpPr>
        <p:spPr>
          <a:xfrm>
            <a:off x="645369" y="5114781"/>
            <a:ext cx="10687354" cy="369332"/>
          </a:xfrm>
          <a:prstGeom prst="rect">
            <a:avLst/>
          </a:prstGeom>
          <a:noFill/>
        </p:spPr>
        <p:txBody>
          <a:bodyPr wrap="square" rtlCol="0">
            <a:spAutoFit/>
          </a:bodyPr>
          <a:lstStyle/>
          <a:p>
            <a:r>
              <a:rPr lang="en-US" altLang="zh-CN" dirty="0"/>
              <a:t>GET</a:t>
            </a:r>
            <a:r>
              <a:rPr lang="zh-CN" altLang="en-US" dirty="0"/>
              <a:t>访问：</a:t>
            </a:r>
            <a:r>
              <a:rPr lang="en-US" altLang="zh-CN" dirty="0"/>
              <a:t>https://jiyu.com/activities/?clubID='c10001'&amp;activityDate='2021-06-15'&amp;isParticipating=true/</a:t>
            </a:r>
            <a:endParaRPr lang="zh-CN" altLang="en-US" dirty="0"/>
          </a:p>
        </p:txBody>
      </p:sp>
      <p:pic>
        <p:nvPicPr>
          <p:cNvPr id="12" name="图片 11">
            <a:extLst>
              <a:ext uri="{FF2B5EF4-FFF2-40B4-BE49-F238E27FC236}">
                <a16:creationId xmlns:a16="http://schemas.microsoft.com/office/drawing/2014/main" id="{E9050FFF-B1DC-42C3-9E20-08E872255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69" y="1959515"/>
            <a:ext cx="10220325" cy="2686050"/>
          </a:xfrm>
          <a:prstGeom prst="rect">
            <a:avLst/>
          </a:prstGeom>
        </p:spPr>
      </p:pic>
      <p:sp>
        <p:nvSpPr>
          <p:cNvPr id="14" name="文本框 13">
            <a:extLst>
              <a:ext uri="{FF2B5EF4-FFF2-40B4-BE49-F238E27FC236}">
                <a16:creationId xmlns:a16="http://schemas.microsoft.com/office/drawing/2014/main" id="{E1A8014D-E98E-4C28-A2F7-299398A0D153}"/>
              </a:ext>
            </a:extLst>
          </p:cNvPr>
          <p:cNvSpPr txBox="1"/>
          <p:nvPr/>
        </p:nvSpPr>
        <p:spPr>
          <a:xfrm>
            <a:off x="486860" y="1373887"/>
            <a:ext cx="4640094" cy="369332"/>
          </a:xfrm>
          <a:prstGeom prst="rect">
            <a:avLst/>
          </a:prstGeom>
          <a:noFill/>
        </p:spPr>
        <p:txBody>
          <a:bodyPr wrap="square" rtlCol="0">
            <a:spAutoFit/>
          </a:bodyPr>
          <a:lstStyle/>
          <a:p>
            <a:r>
              <a:rPr lang="zh-CN" altLang="en-US" dirty="0"/>
              <a:t>传入参数如下所示：</a:t>
            </a:r>
          </a:p>
        </p:txBody>
      </p:sp>
    </p:spTree>
    <p:extLst>
      <p:ext uri="{BB962C8B-B14F-4D97-AF65-F5344CB8AC3E}">
        <p14:creationId xmlns:p14="http://schemas.microsoft.com/office/powerpoint/2010/main" val="4466337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flipH="1">
            <a:off x="-13865" y="0"/>
            <a:ext cx="5500275" cy="6723955"/>
            <a:chOff x="6691725" y="0"/>
            <a:chExt cx="5500275" cy="6723955"/>
          </a:xfrm>
        </p:grpSpPr>
        <p:sp>
          <p:nvSpPr>
            <p:cNvPr id="2" name="等腰三角形 1"/>
            <p:cNvSpPr/>
            <p:nvPr/>
          </p:nvSpPr>
          <p:spPr>
            <a:xfrm rot="10800000">
              <a:off x="6691746" y="0"/>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rot="10800000">
              <a:off x="8601014" y="3428999"/>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rot="10800000">
              <a:off x="10510281" y="3429000"/>
              <a:ext cx="1681719" cy="1645920"/>
            </a:xfrm>
            <a:custGeom>
              <a:avLst/>
              <a:gdLst>
                <a:gd name="connsiteX0" fmla="*/ 1681719 w 1681719"/>
                <a:gd name="connsiteY0" fmla="*/ 1645920 h 1645920"/>
                <a:gd name="connsiteX1" fmla="*/ 0 w 1681719"/>
                <a:gd name="connsiteY1" fmla="*/ 1645920 h 1645920"/>
                <a:gd name="connsiteX2" fmla="*/ 0 w 1681719"/>
                <a:gd name="connsiteY2" fmla="*/ 1253596 h 1645920"/>
                <a:gd name="connsiteX3" fmla="*/ 727086 w 1681719"/>
                <a:gd name="connsiteY3" fmla="*/ 0 h 1645920"/>
              </a:gdLst>
              <a:ahLst/>
              <a:cxnLst>
                <a:cxn ang="0">
                  <a:pos x="connsiteX0" y="connsiteY0"/>
                </a:cxn>
                <a:cxn ang="0">
                  <a:pos x="connsiteX1" y="connsiteY1"/>
                </a:cxn>
                <a:cxn ang="0">
                  <a:pos x="connsiteX2" y="connsiteY2"/>
                </a:cxn>
                <a:cxn ang="0">
                  <a:pos x="connsiteX3" y="connsiteY3"/>
                </a:cxn>
              </a:cxnLst>
              <a:rect l="l" t="t" r="r" b="b"/>
              <a:pathLst>
                <a:path w="1681719" h="1645920">
                  <a:moveTo>
                    <a:pt x="1681719" y="1645920"/>
                  </a:moveTo>
                  <a:lnTo>
                    <a:pt x="0" y="1645920"/>
                  </a:lnTo>
                  <a:lnTo>
                    <a:pt x="0" y="1253596"/>
                  </a:lnTo>
                  <a:lnTo>
                    <a:pt x="727086" y="0"/>
                  </a:lnTo>
                  <a:close/>
                </a:path>
              </a:pathLst>
            </a:cu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10510280" y="1783080"/>
              <a:ext cx="1681720" cy="1645920"/>
            </a:xfrm>
            <a:custGeom>
              <a:avLst/>
              <a:gdLst>
                <a:gd name="connsiteX0" fmla="*/ 954634 w 1681720"/>
                <a:gd name="connsiteY0" fmla="*/ 0 h 1645920"/>
                <a:gd name="connsiteX1" fmla="*/ 1681720 w 1681720"/>
                <a:gd name="connsiteY1" fmla="*/ 1253598 h 1645920"/>
                <a:gd name="connsiteX2" fmla="*/ 1681720 w 1681720"/>
                <a:gd name="connsiteY2" fmla="*/ 1645920 h 1645920"/>
                <a:gd name="connsiteX3" fmla="*/ 0 w 1681720"/>
                <a:gd name="connsiteY3" fmla="*/ 1645920 h 1645920"/>
              </a:gdLst>
              <a:ahLst/>
              <a:cxnLst>
                <a:cxn ang="0">
                  <a:pos x="connsiteX0" y="connsiteY0"/>
                </a:cxn>
                <a:cxn ang="0">
                  <a:pos x="connsiteX1" y="connsiteY1"/>
                </a:cxn>
                <a:cxn ang="0">
                  <a:pos x="connsiteX2" y="connsiteY2"/>
                </a:cxn>
                <a:cxn ang="0">
                  <a:pos x="connsiteX3" y="connsiteY3"/>
                </a:cxn>
              </a:cxnLst>
              <a:rect l="l" t="t" r="r" b="b"/>
              <a:pathLst>
                <a:path w="1681720" h="1645920">
                  <a:moveTo>
                    <a:pt x="954634" y="0"/>
                  </a:moveTo>
                  <a:lnTo>
                    <a:pt x="1681720" y="1253598"/>
                  </a:lnTo>
                  <a:lnTo>
                    <a:pt x="1681720" y="1645920"/>
                  </a:lnTo>
                  <a:lnTo>
                    <a:pt x="0" y="1645920"/>
                  </a:lnTo>
                  <a:close/>
                </a:path>
              </a:pathLst>
            </a:cu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a:off x="8600991" y="5078022"/>
              <a:ext cx="1909281" cy="1645933"/>
            </a:xfrm>
            <a:prstGeom prst="triangle">
              <a:avLst/>
            </a:prstGeom>
            <a:solidFill>
              <a:srgbClr val="A5CFE5">
                <a:alpha val="52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10800000">
              <a:off x="10510279" y="137158"/>
              <a:ext cx="1681721" cy="1645920"/>
            </a:xfrm>
            <a:custGeom>
              <a:avLst/>
              <a:gdLst>
                <a:gd name="connsiteX0" fmla="*/ 1681721 w 1681721"/>
                <a:gd name="connsiteY0" fmla="*/ 1645920 h 1645920"/>
                <a:gd name="connsiteX1" fmla="*/ 0 w 1681721"/>
                <a:gd name="connsiteY1" fmla="*/ 1645920 h 1645920"/>
                <a:gd name="connsiteX2" fmla="*/ 0 w 1681721"/>
                <a:gd name="connsiteY2" fmla="*/ 1253600 h 1645920"/>
                <a:gd name="connsiteX3" fmla="*/ 727088 w 1681721"/>
                <a:gd name="connsiteY3" fmla="*/ 0 h 1645920"/>
              </a:gdLst>
              <a:ahLst/>
              <a:cxnLst>
                <a:cxn ang="0">
                  <a:pos x="connsiteX0" y="connsiteY0"/>
                </a:cxn>
                <a:cxn ang="0">
                  <a:pos x="connsiteX1" y="connsiteY1"/>
                </a:cxn>
                <a:cxn ang="0">
                  <a:pos x="connsiteX2" y="connsiteY2"/>
                </a:cxn>
                <a:cxn ang="0">
                  <a:pos x="connsiteX3" y="connsiteY3"/>
                </a:cxn>
              </a:cxnLst>
              <a:rect l="l" t="t" r="r" b="b"/>
              <a:pathLst>
                <a:path w="1681721" h="1645920">
                  <a:moveTo>
                    <a:pt x="1681721" y="1645920"/>
                  </a:moveTo>
                  <a:lnTo>
                    <a:pt x="0" y="1645920"/>
                  </a:lnTo>
                  <a:lnTo>
                    <a:pt x="0" y="1253600"/>
                  </a:lnTo>
                  <a:lnTo>
                    <a:pt x="727088" y="0"/>
                  </a:lnTo>
                  <a:close/>
                </a:path>
              </a:pathLst>
            </a:cu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a:off x="9555645" y="3429000"/>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0800000">
              <a:off x="7646375" y="5074919"/>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a:off x="6691725" y="5074928"/>
              <a:ext cx="1909257" cy="1645912"/>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9555641" y="5074920"/>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0800000">
              <a:off x="9555641" y="1783080"/>
              <a:ext cx="1909267" cy="1645920"/>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7646348" y="3429000"/>
              <a:ext cx="1909267" cy="1645920"/>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H="1">
              <a:off x="7285065" y="765802"/>
              <a:ext cx="954634" cy="1645920"/>
            </a:xfrm>
            <a:prstGeom prst="line">
              <a:avLst/>
            </a:prstGeom>
            <a:ln w="3175">
              <a:solidFill>
                <a:srgbClr val="A5CFE5"/>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5276803" y="2320764"/>
            <a:ext cx="730202" cy="611075"/>
            <a:chOff x="6541454" y="2317292"/>
            <a:chExt cx="730202" cy="611075"/>
          </a:xfrm>
        </p:grpSpPr>
        <p:sp>
          <p:nvSpPr>
            <p:cNvPr id="17" name="等腰三角形 16"/>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5276803" y="3208496"/>
            <a:ext cx="730202" cy="611075"/>
            <a:chOff x="6541454" y="2317292"/>
            <a:chExt cx="730202" cy="611075"/>
          </a:xfrm>
        </p:grpSpPr>
        <p:sp>
          <p:nvSpPr>
            <p:cNvPr id="20" name="等腰三角形 19"/>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7417138" y="4116750"/>
            <a:ext cx="730202" cy="611075"/>
            <a:chOff x="6541454" y="2317292"/>
            <a:chExt cx="730202" cy="611075"/>
          </a:xfrm>
        </p:grpSpPr>
        <p:sp>
          <p:nvSpPr>
            <p:cNvPr id="23" name="等腰三角形 2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7417138" y="5004483"/>
            <a:ext cx="730202" cy="611075"/>
            <a:chOff x="6541454" y="2317292"/>
            <a:chExt cx="730202" cy="611075"/>
          </a:xfrm>
        </p:grpSpPr>
        <p:sp>
          <p:nvSpPr>
            <p:cNvPr id="26" name="等腰三角形 25"/>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5364747" y="245338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02</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29" name="文本框 28"/>
          <p:cNvSpPr txBox="1"/>
          <p:nvPr/>
        </p:nvSpPr>
        <p:spPr>
          <a:xfrm>
            <a:off x="7505082" y="5139109"/>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05</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30" name="文本框 29"/>
          <p:cNvSpPr txBox="1"/>
          <p:nvPr/>
        </p:nvSpPr>
        <p:spPr>
          <a:xfrm>
            <a:off x="7505082" y="4250708"/>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04</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31" name="文本框 30"/>
          <p:cNvSpPr txBox="1"/>
          <p:nvPr/>
        </p:nvSpPr>
        <p:spPr>
          <a:xfrm>
            <a:off x="5364747" y="3341785"/>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03</a:t>
            </a:r>
            <a:endParaRPr lang="zh-CN" altLang="en-US" sz="2400" b="1" dirty="0">
              <a:solidFill>
                <a:schemeClr val="bg1"/>
              </a:solidFill>
              <a:latin typeface="幼圆" panose="02010509060101010101" pitchFamily="49" charset="-122"/>
              <a:ea typeface="幼圆" panose="02010509060101010101" pitchFamily="49" charset="-122"/>
            </a:endParaRPr>
          </a:p>
        </p:txBody>
      </p:sp>
      <p:grpSp>
        <p:nvGrpSpPr>
          <p:cNvPr id="40" name="组合 39"/>
          <p:cNvGrpSpPr/>
          <p:nvPr/>
        </p:nvGrpSpPr>
        <p:grpSpPr>
          <a:xfrm>
            <a:off x="6437537" y="2430508"/>
            <a:ext cx="3419605" cy="461962"/>
            <a:chOff x="7959283" y="2346556"/>
            <a:chExt cx="3419605" cy="461962"/>
          </a:xfrm>
        </p:grpSpPr>
        <p:sp>
          <p:nvSpPr>
            <p:cNvPr id="32" name="矩形 2"/>
            <p:cNvSpPr>
              <a:spLocks noChangeArrowheads="1"/>
            </p:cNvSpPr>
            <p:nvPr/>
          </p:nvSpPr>
          <p:spPr bwMode="auto">
            <a:xfrm>
              <a:off x="9173821" y="2346556"/>
              <a:ext cx="220506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架构改进</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36" name="直接连接符 35"/>
            <p:cNvCxnSpPr/>
            <p:nvPr/>
          </p:nvCxnSpPr>
          <p:spPr>
            <a:xfrm>
              <a:off x="7959283" y="2593180"/>
              <a:ext cx="1155469"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8577872" y="5118484"/>
            <a:ext cx="3419605" cy="461962"/>
            <a:chOff x="7959283" y="4349981"/>
            <a:chExt cx="3419605" cy="461962"/>
          </a:xfrm>
        </p:grpSpPr>
        <p:sp>
          <p:nvSpPr>
            <p:cNvPr id="35" name="矩形 34"/>
            <p:cNvSpPr>
              <a:spLocks noChangeArrowheads="1"/>
            </p:cNvSpPr>
            <p:nvPr/>
          </p:nvSpPr>
          <p:spPr bwMode="auto">
            <a:xfrm>
              <a:off x="9173821" y="4349981"/>
              <a:ext cx="220506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用例实现</a:t>
              </a:r>
              <a:endParaRPr lang="da-DK"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37" name="直接连接符 36"/>
            <p:cNvCxnSpPr/>
            <p:nvPr/>
          </p:nvCxnSpPr>
          <p:spPr>
            <a:xfrm>
              <a:off x="7959283" y="4579922"/>
              <a:ext cx="1155469"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8577872" y="4230390"/>
            <a:ext cx="3419605" cy="460375"/>
            <a:chOff x="7959283" y="3683231"/>
            <a:chExt cx="3419605" cy="460375"/>
          </a:xfrm>
        </p:grpSpPr>
        <p:sp>
          <p:nvSpPr>
            <p:cNvPr id="34" name="矩形 26"/>
            <p:cNvSpPr>
              <a:spLocks noChangeArrowheads="1"/>
            </p:cNvSpPr>
            <p:nvPr/>
          </p:nvSpPr>
          <p:spPr bwMode="auto">
            <a:xfrm>
              <a:off x="9173821" y="3683231"/>
              <a:ext cx="220506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机制设计</a:t>
              </a:r>
              <a:endParaRPr lang="da-DK"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38" name="直接连接符 37"/>
            <p:cNvCxnSpPr/>
            <p:nvPr/>
          </p:nvCxnSpPr>
          <p:spPr>
            <a:xfrm>
              <a:off x="7959283" y="3917674"/>
              <a:ext cx="1155469"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6437537" y="3320188"/>
            <a:ext cx="3419605" cy="461962"/>
            <a:chOff x="7959283" y="3013306"/>
            <a:chExt cx="3419605" cy="461962"/>
          </a:xfrm>
        </p:grpSpPr>
        <p:sp>
          <p:nvSpPr>
            <p:cNvPr id="33" name="矩形 32"/>
            <p:cNvSpPr>
              <a:spLocks noChangeArrowheads="1"/>
            </p:cNvSpPr>
            <p:nvPr/>
          </p:nvSpPr>
          <p:spPr bwMode="auto">
            <a:xfrm>
              <a:off x="9173821" y="3013306"/>
              <a:ext cx="220506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接口实现</a:t>
              </a:r>
              <a:endParaRPr lang="da-DK"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39" name="直接连接符 38"/>
            <p:cNvCxnSpPr/>
            <p:nvPr/>
          </p:nvCxnSpPr>
          <p:spPr>
            <a:xfrm>
              <a:off x="7959283" y="3255427"/>
              <a:ext cx="1155469"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8" name="组合 47">
            <a:extLst>
              <a:ext uri="{FF2B5EF4-FFF2-40B4-BE49-F238E27FC236}">
                <a16:creationId xmlns:a16="http://schemas.microsoft.com/office/drawing/2014/main" id="{9EF47586-F49E-4061-9100-6B50C3D959D2}"/>
              </a:ext>
            </a:extLst>
          </p:cNvPr>
          <p:cNvGrpSpPr/>
          <p:nvPr/>
        </p:nvGrpSpPr>
        <p:grpSpPr>
          <a:xfrm>
            <a:off x="7417138" y="5923186"/>
            <a:ext cx="730202" cy="611075"/>
            <a:chOff x="6541454" y="2317292"/>
            <a:chExt cx="730202" cy="611075"/>
          </a:xfrm>
        </p:grpSpPr>
        <p:sp>
          <p:nvSpPr>
            <p:cNvPr id="49" name="等腰三角形 48">
              <a:extLst>
                <a:ext uri="{FF2B5EF4-FFF2-40B4-BE49-F238E27FC236}">
                  <a16:creationId xmlns:a16="http://schemas.microsoft.com/office/drawing/2014/main" id="{6F767909-A505-4347-8D65-3A4F58C04CE1}"/>
                </a:ext>
              </a:extLst>
            </p:cNvPr>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a:extLst>
                <a:ext uri="{FF2B5EF4-FFF2-40B4-BE49-F238E27FC236}">
                  <a16:creationId xmlns:a16="http://schemas.microsoft.com/office/drawing/2014/main" id="{B005B6B0-58DF-4456-BC1E-8BDAE18B4848}"/>
                </a:ext>
              </a:extLst>
            </p:cNvPr>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文本框 50">
            <a:extLst>
              <a:ext uri="{FF2B5EF4-FFF2-40B4-BE49-F238E27FC236}">
                <a16:creationId xmlns:a16="http://schemas.microsoft.com/office/drawing/2014/main" id="{CF5F3E53-214B-4851-8C44-B405DAEF2CC4}"/>
              </a:ext>
            </a:extLst>
          </p:cNvPr>
          <p:cNvSpPr txBox="1"/>
          <p:nvPr/>
        </p:nvSpPr>
        <p:spPr>
          <a:xfrm>
            <a:off x="7505082" y="6057812"/>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06</a:t>
            </a:r>
            <a:endParaRPr lang="zh-CN" altLang="en-US" sz="2400" b="1" dirty="0">
              <a:solidFill>
                <a:schemeClr val="bg1"/>
              </a:solidFill>
              <a:latin typeface="幼圆" panose="02010509060101010101" pitchFamily="49" charset="-122"/>
              <a:ea typeface="幼圆" panose="02010509060101010101" pitchFamily="49" charset="-122"/>
            </a:endParaRPr>
          </a:p>
        </p:txBody>
      </p:sp>
      <p:grpSp>
        <p:nvGrpSpPr>
          <p:cNvPr id="52" name="组合 51">
            <a:extLst>
              <a:ext uri="{FF2B5EF4-FFF2-40B4-BE49-F238E27FC236}">
                <a16:creationId xmlns:a16="http://schemas.microsoft.com/office/drawing/2014/main" id="{DB388CC0-338C-4482-9B28-910ED710CE4D}"/>
              </a:ext>
            </a:extLst>
          </p:cNvPr>
          <p:cNvGrpSpPr/>
          <p:nvPr/>
        </p:nvGrpSpPr>
        <p:grpSpPr>
          <a:xfrm>
            <a:off x="8577872" y="6037187"/>
            <a:ext cx="3419605" cy="461962"/>
            <a:chOff x="7959283" y="4349981"/>
            <a:chExt cx="3419605" cy="461962"/>
          </a:xfrm>
        </p:grpSpPr>
        <p:sp>
          <p:nvSpPr>
            <p:cNvPr id="53" name="矩形 52">
              <a:extLst>
                <a:ext uri="{FF2B5EF4-FFF2-40B4-BE49-F238E27FC236}">
                  <a16:creationId xmlns:a16="http://schemas.microsoft.com/office/drawing/2014/main" id="{1040915D-F94D-4949-9F0F-CAF319EC3E88}"/>
                </a:ext>
              </a:extLst>
            </p:cNvPr>
            <p:cNvSpPr>
              <a:spLocks noChangeArrowheads="1"/>
            </p:cNvSpPr>
            <p:nvPr/>
          </p:nvSpPr>
          <p:spPr bwMode="auto">
            <a:xfrm>
              <a:off x="9173821" y="4349981"/>
              <a:ext cx="220506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原型开发</a:t>
              </a:r>
              <a:endParaRPr lang="da-DK"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54" name="直接连接符 53">
              <a:extLst>
                <a:ext uri="{FF2B5EF4-FFF2-40B4-BE49-F238E27FC236}">
                  <a16:creationId xmlns:a16="http://schemas.microsoft.com/office/drawing/2014/main" id="{9FEBEC57-F8C2-4BE2-91BD-AA27D36868CF}"/>
                </a:ext>
              </a:extLst>
            </p:cNvPr>
            <p:cNvCxnSpPr/>
            <p:nvPr/>
          </p:nvCxnSpPr>
          <p:spPr>
            <a:xfrm>
              <a:off x="7959283" y="4579922"/>
              <a:ext cx="1155469"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5" name="组合 54">
            <a:extLst>
              <a:ext uri="{FF2B5EF4-FFF2-40B4-BE49-F238E27FC236}">
                <a16:creationId xmlns:a16="http://schemas.microsoft.com/office/drawing/2014/main" id="{A6D86370-A400-424C-8666-C59FC18AB9AE}"/>
              </a:ext>
            </a:extLst>
          </p:cNvPr>
          <p:cNvGrpSpPr/>
          <p:nvPr/>
        </p:nvGrpSpPr>
        <p:grpSpPr>
          <a:xfrm>
            <a:off x="5276803" y="1370758"/>
            <a:ext cx="730202" cy="611075"/>
            <a:chOff x="6541454" y="2317292"/>
            <a:chExt cx="730202" cy="611075"/>
          </a:xfrm>
        </p:grpSpPr>
        <p:sp>
          <p:nvSpPr>
            <p:cNvPr id="56" name="等腰三角形 55">
              <a:extLst>
                <a:ext uri="{FF2B5EF4-FFF2-40B4-BE49-F238E27FC236}">
                  <a16:creationId xmlns:a16="http://schemas.microsoft.com/office/drawing/2014/main" id="{5F237A44-AE55-4675-8676-38298DF7F8A3}"/>
                </a:ext>
              </a:extLst>
            </p:cNvPr>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a:extLst>
                <a:ext uri="{FF2B5EF4-FFF2-40B4-BE49-F238E27FC236}">
                  <a16:creationId xmlns:a16="http://schemas.microsoft.com/office/drawing/2014/main" id="{BAF3FDEF-F77D-482E-9A41-98E14B906E62}"/>
                </a:ext>
              </a:extLst>
            </p:cNvPr>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文本框 57">
            <a:extLst>
              <a:ext uri="{FF2B5EF4-FFF2-40B4-BE49-F238E27FC236}">
                <a16:creationId xmlns:a16="http://schemas.microsoft.com/office/drawing/2014/main" id="{7FF22544-652F-4E4F-ACD7-E7EEDFC03E62}"/>
              </a:ext>
            </a:extLst>
          </p:cNvPr>
          <p:cNvSpPr txBox="1"/>
          <p:nvPr/>
        </p:nvSpPr>
        <p:spPr>
          <a:xfrm>
            <a:off x="5364747" y="1503378"/>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01</a:t>
            </a:r>
            <a:endParaRPr lang="zh-CN" altLang="en-US" sz="2400" b="1" dirty="0">
              <a:solidFill>
                <a:schemeClr val="bg1"/>
              </a:solidFill>
              <a:latin typeface="幼圆" panose="02010509060101010101" pitchFamily="49" charset="-122"/>
              <a:ea typeface="幼圆" panose="02010509060101010101" pitchFamily="49" charset="-122"/>
            </a:endParaRPr>
          </a:p>
        </p:txBody>
      </p:sp>
      <p:grpSp>
        <p:nvGrpSpPr>
          <p:cNvPr id="59" name="组合 58">
            <a:extLst>
              <a:ext uri="{FF2B5EF4-FFF2-40B4-BE49-F238E27FC236}">
                <a16:creationId xmlns:a16="http://schemas.microsoft.com/office/drawing/2014/main" id="{68CCF838-E640-41BA-BCF8-C028B49AF63B}"/>
              </a:ext>
            </a:extLst>
          </p:cNvPr>
          <p:cNvGrpSpPr/>
          <p:nvPr/>
        </p:nvGrpSpPr>
        <p:grpSpPr>
          <a:xfrm>
            <a:off x="6437537" y="1480502"/>
            <a:ext cx="3419605" cy="461962"/>
            <a:chOff x="7959283" y="2346556"/>
            <a:chExt cx="3419605" cy="461962"/>
          </a:xfrm>
        </p:grpSpPr>
        <p:sp>
          <p:nvSpPr>
            <p:cNvPr id="60" name="矩形 2">
              <a:extLst>
                <a:ext uri="{FF2B5EF4-FFF2-40B4-BE49-F238E27FC236}">
                  <a16:creationId xmlns:a16="http://schemas.microsoft.com/office/drawing/2014/main" id="{3576FE38-3FF6-4A07-A79F-E8E84C1CE860}"/>
                </a:ext>
              </a:extLst>
            </p:cNvPr>
            <p:cNvSpPr>
              <a:spLocks noChangeArrowheads="1"/>
            </p:cNvSpPr>
            <p:nvPr/>
          </p:nvSpPr>
          <p:spPr bwMode="auto">
            <a:xfrm>
              <a:off x="9173821" y="2346556"/>
              <a:ext cx="220506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架构风格</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61" name="直接连接符 60">
              <a:extLst>
                <a:ext uri="{FF2B5EF4-FFF2-40B4-BE49-F238E27FC236}">
                  <a16:creationId xmlns:a16="http://schemas.microsoft.com/office/drawing/2014/main" id="{E36B0F7D-9B22-45A6-80A5-2EB496D1FEE0}"/>
                </a:ext>
              </a:extLst>
            </p:cNvPr>
            <p:cNvCxnSpPr/>
            <p:nvPr/>
          </p:nvCxnSpPr>
          <p:spPr>
            <a:xfrm>
              <a:off x="7959283" y="2593180"/>
              <a:ext cx="1155469"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7461904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03</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接口实现</a:t>
            </a:r>
          </a:p>
        </p:txBody>
      </p:sp>
      <p:pic>
        <p:nvPicPr>
          <p:cNvPr id="9" name="图片 8">
            <a:extLst>
              <a:ext uri="{FF2B5EF4-FFF2-40B4-BE49-F238E27FC236}">
                <a16:creationId xmlns:a16="http://schemas.microsoft.com/office/drawing/2014/main" id="{C7913A4B-0F80-4461-9045-55A3B7EE36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287" y="2092608"/>
            <a:ext cx="3962744" cy="3131146"/>
          </a:xfrm>
          <a:prstGeom prst="rect">
            <a:avLst/>
          </a:prstGeom>
        </p:spPr>
      </p:pic>
      <p:pic>
        <p:nvPicPr>
          <p:cNvPr id="13" name="图片 12">
            <a:extLst>
              <a:ext uri="{FF2B5EF4-FFF2-40B4-BE49-F238E27FC236}">
                <a16:creationId xmlns:a16="http://schemas.microsoft.com/office/drawing/2014/main" id="{FA1E6B06-AA2E-4E2C-A102-258D6C0507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6439" y="2092608"/>
            <a:ext cx="3977206" cy="3131146"/>
          </a:xfrm>
          <a:prstGeom prst="rect">
            <a:avLst/>
          </a:prstGeom>
        </p:spPr>
      </p:pic>
      <p:sp>
        <p:nvSpPr>
          <p:cNvPr id="15" name="矩形 14">
            <a:extLst>
              <a:ext uri="{FF2B5EF4-FFF2-40B4-BE49-F238E27FC236}">
                <a16:creationId xmlns:a16="http://schemas.microsoft.com/office/drawing/2014/main" id="{5DA42850-A903-47F6-9390-8AAAD4F603B6}"/>
              </a:ext>
            </a:extLst>
          </p:cNvPr>
          <p:cNvSpPr/>
          <p:nvPr/>
        </p:nvSpPr>
        <p:spPr>
          <a:xfrm>
            <a:off x="821807" y="1446277"/>
            <a:ext cx="10383370" cy="646331"/>
          </a:xfrm>
          <a:prstGeom prst="rect">
            <a:avLst/>
          </a:prstGeom>
        </p:spPr>
        <p:txBody>
          <a:bodyPr wrap="square">
            <a:spAutoFit/>
          </a:bodyPr>
          <a:lstStyle/>
          <a:p>
            <a:r>
              <a:rPr lang="zh-CN" altLang="en-US" dirty="0"/>
              <a:t>为了保证传递参数或返回值过程中数据的封装性与安全性，利用DTO来包装，因此上述活动接口涉及的DTO包含：</a:t>
            </a:r>
          </a:p>
        </p:txBody>
      </p:sp>
    </p:spTree>
    <p:extLst>
      <p:ext uri="{BB962C8B-B14F-4D97-AF65-F5344CB8AC3E}">
        <p14:creationId xmlns:p14="http://schemas.microsoft.com/office/powerpoint/2010/main" val="34405875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03</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接口实现</a:t>
            </a:r>
          </a:p>
        </p:txBody>
      </p:sp>
      <p:sp>
        <p:nvSpPr>
          <p:cNvPr id="6" name="文本框 5">
            <a:extLst>
              <a:ext uri="{FF2B5EF4-FFF2-40B4-BE49-F238E27FC236}">
                <a16:creationId xmlns:a16="http://schemas.microsoft.com/office/drawing/2014/main" id="{6C92E6E2-0E7A-43FD-A638-99D9AADB1F60}"/>
              </a:ext>
            </a:extLst>
          </p:cNvPr>
          <p:cNvSpPr txBox="1"/>
          <p:nvPr/>
        </p:nvSpPr>
        <p:spPr>
          <a:xfrm>
            <a:off x="256609" y="2441643"/>
            <a:ext cx="5453974" cy="369332"/>
          </a:xfrm>
          <a:prstGeom prst="rect">
            <a:avLst/>
          </a:prstGeom>
          <a:noFill/>
        </p:spPr>
        <p:txBody>
          <a:bodyPr wrap="square" rtlCol="0">
            <a:spAutoFit/>
          </a:bodyPr>
          <a:lstStyle/>
          <a:p>
            <a:r>
              <a:rPr lang="zh-CN" altLang="en-US" dirty="0"/>
              <a:t>通过</a:t>
            </a:r>
            <a:r>
              <a:rPr lang="en-US" altLang="zh-CN" dirty="0"/>
              <a:t>json</a:t>
            </a:r>
            <a:r>
              <a:rPr lang="zh-CN" altLang="en-US" dirty="0"/>
              <a:t>文件格式返回活动简要信息</a:t>
            </a:r>
          </a:p>
        </p:txBody>
      </p:sp>
      <p:pic>
        <p:nvPicPr>
          <p:cNvPr id="10" name="图片 9">
            <a:extLst>
              <a:ext uri="{FF2B5EF4-FFF2-40B4-BE49-F238E27FC236}">
                <a16:creationId xmlns:a16="http://schemas.microsoft.com/office/drawing/2014/main" id="{106F1090-72AD-4832-B742-ACAF410173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7883" y="981176"/>
            <a:ext cx="6701921" cy="5254254"/>
          </a:xfrm>
          <a:prstGeom prst="rect">
            <a:avLst/>
          </a:prstGeom>
        </p:spPr>
      </p:pic>
    </p:spTree>
    <p:extLst>
      <p:ext uri="{BB962C8B-B14F-4D97-AF65-F5344CB8AC3E}">
        <p14:creationId xmlns:p14="http://schemas.microsoft.com/office/powerpoint/2010/main" val="355728227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03</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接口实现</a:t>
            </a:r>
          </a:p>
        </p:txBody>
      </p:sp>
      <p:sp>
        <p:nvSpPr>
          <p:cNvPr id="9" name="文本框 8">
            <a:extLst>
              <a:ext uri="{FF2B5EF4-FFF2-40B4-BE49-F238E27FC236}">
                <a16:creationId xmlns:a16="http://schemas.microsoft.com/office/drawing/2014/main" id="{17C8E7C6-404B-4507-87C7-27555717AC80}"/>
              </a:ext>
            </a:extLst>
          </p:cNvPr>
          <p:cNvSpPr txBox="1"/>
          <p:nvPr/>
        </p:nvSpPr>
        <p:spPr>
          <a:xfrm>
            <a:off x="891071" y="883249"/>
            <a:ext cx="10687354" cy="369332"/>
          </a:xfrm>
          <a:prstGeom prst="rect">
            <a:avLst/>
          </a:prstGeom>
          <a:noFill/>
        </p:spPr>
        <p:txBody>
          <a:bodyPr wrap="square" rtlCol="0">
            <a:spAutoFit/>
          </a:bodyPr>
          <a:lstStyle/>
          <a:p>
            <a:r>
              <a:rPr lang="en-US" altLang="zh-CN" dirty="0"/>
              <a:t>POST</a:t>
            </a:r>
            <a:r>
              <a:rPr lang="zh-CN" altLang="en-US" dirty="0"/>
              <a:t>访问：</a:t>
            </a:r>
            <a:r>
              <a:rPr lang="en-US" altLang="zh-CN" dirty="0"/>
              <a:t>https://jiyu.com/activities/</a:t>
            </a:r>
            <a:endParaRPr lang="zh-CN" altLang="en-US" dirty="0"/>
          </a:p>
        </p:txBody>
      </p:sp>
      <p:pic>
        <p:nvPicPr>
          <p:cNvPr id="11" name="图片 10">
            <a:extLst>
              <a:ext uri="{FF2B5EF4-FFF2-40B4-BE49-F238E27FC236}">
                <a16:creationId xmlns:a16="http://schemas.microsoft.com/office/drawing/2014/main" id="{9CA23F14-46E9-4F29-968F-2B6C47FC2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287" y="1787305"/>
            <a:ext cx="10277475" cy="2266950"/>
          </a:xfrm>
          <a:prstGeom prst="rect">
            <a:avLst/>
          </a:prstGeom>
        </p:spPr>
      </p:pic>
      <p:sp>
        <p:nvSpPr>
          <p:cNvPr id="13" name="文本框 12">
            <a:extLst>
              <a:ext uri="{FF2B5EF4-FFF2-40B4-BE49-F238E27FC236}">
                <a16:creationId xmlns:a16="http://schemas.microsoft.com/office/drawing/2014/main" id="{28348DE2-23E2-4D23-91C2-07F7FA27A509}"/>
              </a:ext>
            </a:extLst>
          </p:cNvPr>
          <p:cNvSpPr txBox="1"/>
          <p:nvPr/>
        </p:nvSpPr>
        <p:spPr>
          <a:xfrm>
            <a:off x="882115" y="1335277"/>
            <a:ext cx="3284749" cy="369332"/>
          </a:xfrm>
          <a:prstGeom prst="rect">
            <a:avLst/>
          </a:prstGeom>
          <a:noFill/>
        </p:spPr>
        <p:txBody>
          <a:bodyPr wrap="square" rtlCol="0">
            <a:spAutoFit/>
          </a:bodyPr>
          <a:lstStyle/>
          <a:p>
            <a:r>
              <a:rPr lang="zh-CN" altLang="en-US" dirty="0"/>
              <a:t>提交的参数如下：</a:t>
            </a:r>
          </a:p>
        </p:txBody>
      </p:sp>
      <p:sp>
        <p:nvSpPr>
          <p:cNvPr id="17" name="文本框 16">
            <a:extLst>
              <a:ext uri="{FF2B5EF4-FFF2-40B4-BE49-F238E27FC236}">
                <a16:creationId xmlns:a16="http://schemas.microsoft.com/office/drawing/2014/main" id="{21038990-9B58-46D2-91C0-336BDF05987F}"/>
              </a:ext>
            </a:extLst>
          </p:cNvPr>
          <p:cNvSpPr txBox="1"/>
          <p:nvPr/>
        </p:nvSpPr>
        <p:spPr>
          <a:xfrm>
            <a:off x="891071" y="4154279"/>
            <a:ext cx="10687354" cy="369332"/>
          </a:xfrm>
          <a:prstGeom prst="rect">
            <a:avLst/>
          </a:prstGeom>
          <a:noFill/>
        </p:spPr>
        <p:txBody>
          <a:bodyPr wrap="square" rtlCol="0">
            <a:spAutoFit/>
          </a:bodyPr>
          <a:lstStyle/>
          <a:p>
            <a:r>
              <a:rPr lang="zh-CN" altLang="en-US" dirty="0"/>
              <a:t>通过</a:t>
            </a:r>
            <a:r>
              <a:rPr lang="en-US" altLang="zh-CN" dirty="0"/>
              <a:t>Http</a:t>
            </a:r>
            <a:r>
              <a:rPr lang="zh-CN" altLang="en-US" dirty="0"/>
              <a:t>请求中</a:t>
            </a:r>
            <a:r>
              <a:rPr lang="en-US" altLang="zh-CN" dirty="0"/>
              <a:t>body</a:t>
            </a:r>
            <a:r>
              <a:rPr lang="zh-CN" altLang="en-US" dirty="0"/>
              <a:t>以</a:t>
            </a:r>
            <a:r>
              <a:rPr lang="en-US" altLang="zh-CN" dirty="0"/>
              <a:t>json</a:t>
            </a:r>
            <a:r>
              <a:rPr lang="zh-CN" altLang="en-US" dirty="0"/>
              <a:t>格式传递参数</a:t>
            </a:r>
          </a:p>
        </p:txBody>
      </p:sp>
      <p:pic>
        <p:nvPicPr>
          <p:cNvPr id="19" name="图片 18">
            <a:extLst>
              <a:ext uri="{FF2B5EF4-FFF2-40B4-BE49-F238E27FC236}">
                <a16:creationId xmlns:a16="http://schemas.microsoft.com/office/drawing/2014/main" id="{C9666825-38E3-43B4-9718-2597C6236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287" y="4521432"/>
            <a:ext cx="9820275" cy="2057400"/>
          </a:xfrm>
          <a:prstGeom prst="rect">
            <a:avLst/>
          </a:prstGeom>
        </p:spPr>
      </p:pic>
    </p:spTree>
    <p:extLst>
      <p:ext uri="{BB962C8B-B14F-4D97-AF65-F5344CB8AC3E}">
        <p14:creationId xmlns:p14="http://schemas.microsoft.com/office/powerpoint/2010/main" val="260677532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7" name="文本框 6"/>
          <p:cNvSpPr txBox="1"/>
          <p:nvPr/>
        </p:nvSpPr>
        <p:spPr>
          <a:xfrm>
            <a:off x="4443246" y="2668173"/>
            <a:ext cx="6388039" cy="1107996"/>
          </a:xfrm>
          <a:prstGeom prst="rect">
            <a:avLst/>
          </a:prstGeom>
          <a:noFill/>
        </p:spPr>
        <p:txBody>
          <a:bodyPr wrap="square" rtlCol="0">
            <a:spAutoFit/>
          </a:bodyPr>
          <a:lstStyle/>
          <a:p>
            <a:r>
              <a:rPr lang="zh-CN" altLang="en-US" sz="6600">
                <a:solidFill>
                  <a:schemeClr val="bg1"/>
                </a:solidFill>
                <a:latin typeface="幼圆" panose="02010509060101010101" pitchFamily="49" charset="-122"/>
                <a:ea typeface="幼圆" panose="02010509060101010101" pitchFamily="49" charset="-122"/>
              </a:rPr>
              <a:t>机制设计</a:t>
            </a:r>
            <a:endParaRPr lang="zh-CN" altLang="en-US" sz="6600" dirty="0">
              <a:solidFill>
                <a:schemeClr val="bg1"/>
              </a:solidFill>
              <a:latin typeface="幼圆" panose="02010509060101010101" pitchFamily="49" charset="-122"/>
              <a:ea typeface="幼圆" panose="02010509060101010101" pitchFamily="49" charset="-122"/>
            </a:endParaRPr>
          </a:p>
        </p:txBody>
      </p:sp>
      <p:sp>
        <p:nvSpPr>
          <p:cNvPr id="8" name="等腰三角形 7"/>
          <p:cNvSpPr/>
          <p:nvPr/>
        </p:nvSpPr>
        <p:spPr>
          <a:xfrm rot="17411441">
            <a:off x="8446457" y="2611998"/>
            <a:ext cx="157387" cy="397133"/>
          </a:xfrm>
          <a:prstGeom prst="triangle">
            <a:avLst/>
          </a:prstGeom>
          <a:solidFill>
            <a:schemeClr val="accent5">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3615302">
            <a:off x="8195808" y="2386956"/>
            <a:ext cx="105790" cy="511888"/>
          </a:xfrm>
          <a:prstGeom prst="triangl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2"/>
          <a:srcRect/>
          <a:stretch>
            <a:fillRect/>
          </a:stretch>
        </p:blipFill>
        <p:spPr>
          <a:xfrm>
            <a:off x="3139729" y="1771197"/>
            <a:ext cx="3365284" cy="2901948"/>
          </a:xfrm>
          <a:custGeom>
            <a:avLst/>
            <a:gdLst>
              <a:gd name="connsiteX0" fmla="*/ 0 w 3365284"/>
              <a:gd name="connsiteY0" fmla="*/ 0 h 2901948"/>
              <a:gd name="connsiteX1" fmla="*/ 3365284 w 3365284"/>
              <a:gd name="connsiteY1" fmla="*/ 0 h 2901948"/>
              <a:gd name="connsiteX2" fmla="*/ 3365284 w 3365284"/>
              <a:gd name="connsiteY2" fmla="*/ 624244 h 2901948"/>
              <a:gd name="connsiteX3" fmla="*/ 1524908 w 3365284"/>
              <a:gd name="connsiteY3" fmla="*/ 624244 h 2901948"/>
              <a:gd name="connsiteX4" fmla="*/ 1524908 w 3365284"/>
              <a:gd name="connsiteY4" fmla="*/ 2289173 h 2901948"/>
              <a:gd name="connsiteX5" fmla="*/ 3365284 w 3365284"/>
              <a:gd name="connsiteY5" fmla="*/ 2289173 h 2901948"/>
              <a:gd name="connsiteX6" fmla="*/ 3365284 w 3365284"/>
              <a:gd name="connsiteY6" fmla="*/ 2901948 h 2901948"/>
              <a:gd name="connsiteX7" fmla="*/ 0 w 3365284"/>
              <a:gd name="connsiteY7" fmla="*/ 2901948 h 290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5284" h="2901948">
                <a:moveTo>
                  <a:pt x="0" y="0"/>
                </a:moveTo>
                <a:lnTo>
                  <a:pt x="3365284" y="0"/>
                </a:lnTo>
                <a:lnTo>
                  <a:pt x="3365284" y="624244"/>
                </a:lnTo>
                <a:lnTo>
                  <a:pt x="1524908" y="624244"/>
                </a:lnTo>
                <a:lnTo>
                  <a:pt x="1524908" y="2289173"/>
                </a:lnTo>
                <a:lnTo>
                  <a:pt x="3365284" y="2289173"/>
                </a:lnTo>
                <a:lnTo>
                  <a:pt x="3365284" y="2901948"/>
                </a:lnTo>
                <a:lnTo>
                  <a:pt x="0" y="2901948"/>
                </a:lnTo>
                <a:close/>
              </a:path>
            </a:pathLst>
          </a:custGeom>
        </p:spPr>
      </p:pic>
    </p:spTree>
    <p:extLst>
      <p:ext uri="{BB962C8B-B14F-4D97-AF65-F5344CB8AC3E}">
        <p14:creationId xmlns:p14="http://schemas.microsoft.com/office/powerpoint/2010/main" val="264363916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581950"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04</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机制设计</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9" name="AutoShape 4" descr="机制">
            <a:extLst>
              <a:ext uri="{FF2B5EF4-FFF2-40B4-BE49-F238E27FC236}">
                <a16:creationId xmlns:a16="http://schemas.microsoft.com/office/drawing/2014/main" id="{C8C1257B-1279-4BD6-A7B9-D43CAA7C6D3F}"/>
              </a:ext>
            </a:extLst>
          </p:cNvPr>
          <p:cNvSpPr>
            <a:spLocks noChangeAspect="1" noChangeArrowheads="1"/>
          </p:cNvSpPr>
          <p:nvPr/>
        </p:nvSpPr>
        <p:spPr bwMode="auto">
          <a:xfrm>
            <a:off x="5943600" y="3276600"/>
            <a:ext cx="3703834" cy="37038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91B41539-C1B8-47A0-A1FE-ECE7D577C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9215" y="1531554"/>
            <a:ext cx="6792082" cy="3794892"/>
          </a:xfrm>
          <a:prstGeom prst="rect">
            <a:avLst/>
          </a:prstGeom>
        </p:spPr>
      </p:pic>
      <p:cxnSp>
        <p:nvCxnSpPr>
          <p:cNvPr id="21" name="直接连接符 20">
            <a:extLst>
              <a:ext uri="{FF2B5EF4-FFF2-40B4-BE49-F238E27FC236}">
                <a16:creationId xmlns:a16="http://schemas.microsoft.com/office/drawing/2014/main" id="{E27FAD6C-183F-45ED-823E-B5728054317C}"/>
              </a:ext>
            </a:extLst>
          </p:cNvPr>
          <p:cNvCxnSpPr/>
          <p:nvPr/>
        </p:nvCxnSpPr>
        <p:spPr>
          <a:xfrm>
            <a:off x="4453848" y="1831011"/>
            <a:ext cx="0" cy="31959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5D724CC-7CB0-4596-BF91-97339F8E4C61}"/>
              </a:ext>
            </a:extLst>
          </p:cNvPr>
          <p:cNvSpPr txBox="1"/>
          <p:nvPr/>
        </p:nvSpPr>
        <p:spPr>
          <a:xfrm>
            <a:off x="821807" y="2630269"/>
            <a:ext cx="3461431" cy="1384995"/>
          </a:xfrm>
          <a:prstGeom prst="rect">
            <a:avLst/>
          </a:prstGeom>
          <a:noFill/>
        </p:spPr>
        <p:txBody>
          <a:bodyPr wrap="square" rtlCol="0">
            <a:spAutoFit/>
          </a:bodyPr>
          <a:lstStyle/>
          <a:p>
            <a:pPr marL="342900" indent="-342900">
              <a:buAutoNum type="arabicPeriod"/>
            </a:pPr>
            <a:r>
              <a:rPr lang="zh-CN" altLang="en-US" sz="2800" dirty="0">
                <a:latin typeface="微软雅黑" panose="020B0503020204020204" pitchFamily="34" charset="-122"/>
                <a:ea typeface="微软雅黑" panose="020B0503020204020204" pitchFamily="34" charset="-122"/>
              </a:rPr>
              <a:t>数据持久化机制</a:t>
            </a:r>
            <a:endParaRPr lang="en-US" altLang="zh-CN" sz="2800" dirty="0">
              <a:latin typeface="微软雅黑" panose="020B0503020204020204" pitchFamily="34" charset="-122"/>
              <a:ea typeface="微软雅黑" panose="020B0503020204020204" pitchFamily="34" charset="-122"/>
            </a:endParaRPr>
          </a:p>
          <a:p>
            <a:pPr marL="342900" indent="-342900">
              <a:buAutoNum type="arabicPeriod"/>
            </a:pPr>
            <a:endParaRPr lang="en-US" altLang="zh-CN" sz="2800" dirty="0">
              <a:latin typeface="微软雅黑" panose="020B0503020204020204" pitchFamily="34" charset="-122"/>
              <a:ea typeface="微软雅黑" panose="020B0503020204020204" pitchFamily="34" charset="-122"/>
            </a:endParaRPr>
          </a:p>
          <a:p>
            <a:pPr marL="342900" indent="-342900">
              <a:buAutoNum type="arabicPeriod"/>
            </a:pPr>
            <a:r>
              <a:rPr lang="zh-CN" altLang="en-US" sz="2800" dirty="0">
                <a:latin typeface="微软雅黑" panose="020B0503020204020204" pitchFamily="34" charset="-122"/>
                <a:ea typeface="微软雅黑" panose="020B0503020204020204" pitchFamily="34" charset="-122"/>
              </a:rPr>
              <a:t>权限认证机制</a:t>
            </a:r>
          </a:p>
        </p:txBody>
      </p:sp>
    </p:spTree>
    <p:extLst>
      <p:ext uri="{BB962C8B-B14F-4D97-AF65-F5344CB8AC3E}">
        <p14:creationId xmlns:p14="http://schemas.microsoft.com/office/powerpoint/2010/main" val="87530595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4" descr="机制">
            <a:extLst>
              <a:ext uri="{FF2B5EF4-FFF2-40B4-BE49-F238E27FC236}">
                <a16:creationId xmlns:a16="http://schemas.microsoft.com/office/drawing/2014/main" id="{C8C1257B-1279-4BD6-A7B9-D43CAA7C6D3F}"/>
              </a:ext>
            </a:extLst>
          </p:cNvPr>
          <p:cNvSpPr>
            <a:spLocks noChangeAspect="1" noChangeArrowheads="1"/>
          </p:cNvSpPr>
          <p:nvPr/>
        </p:nvSpPr>
        <p:spPr bwMode="auto">
          <a:xfrm>
            <a:off x="5943600" y="3276600"/>
            <a:ext cx="3703834" cy="37038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a:extLst>
              <a:ext uri="{FF2B5EF4-FFF2-40B4-BE49-F238E27FC236}">
                <a16:creationId xmlns:a16="http://schemas.microsoft.com/office/drawing/2014/main" id="{78EC9B51-118E-422B-B1A8-80B1425AA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8934" y="600611"/>
            <a:ext cx="2225073" cy="5656778"/>
          </a:xfrm>
          <a:prstGeom prst="rect">
            <a:avLst/>
          </a:prstGeom>
        </p:spPr>
      </p:pic>
      <p:sp>
        <p:nvSpPr>
          <p:cNvPr id="11" name="文本框 10">
            <a:extLst>
              <a:ext uri="{FF2B5EF4-FFF2-40B4-BE49-F238E27FC236}">
                <a16:creationId xmlns:a16="http://schemas.microsoft.com/office/drawing/2014/main" id="{4E6595F4-E83D-4F8F-B41A-B53D4709373D}"/>
              </a:ext>
            </a:extLst>
          </p:cNvPr>
          <p:cNvSpPr txBox="1"/>
          <p:nvPr/>
        </p:nvSpPr>
        <p:spPr>
          <a:xfrm>
            <a:off x="1047836" y="1793676"/>
            <a:ext cx="4750068" cy="3766865"/>
          </a:xfrm>
          <a:prstGeom prst="rect">
            <a:avLst/>
          </a:prstGeom>
          <a:noFill/>
        </p:spPr>
        <p:txBody>
          <a:bodyPr wrap="square" rtlCol="0">
            <a:spAutoFit/>
          </a:bodyPr>
          <a:lstStyle/>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本系统中的大量数据需要被储存到</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关系型数据库</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中，用于核心功能的实现。</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endParaRPr>
          </a:p>
          <a:p>
            <a:pPr>
              <a:lnSpc>
                <a:spcPct val="15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endParaRPr>
          </a:p>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在业务层和数据库之间添加了</a:t>
            </a:r>
            <a:r>
              <a:rPr lang="zh-CN" altLang="en-US" b="1" dirty="0">
                <a:solidFill>
                  <a:srgbClr val="00B0F0"/>
                </a:solidFill>
                <a:latin typeface="微软雅黑" panose="020B0503020204020204" pitchFamily="34" charset="-122"/>
                <a:ea typeface="微软雅黑" panose="020B0503020204020204" pitchFamily="34" charset="-122"/>
                <a:cs typeface="Arabic Typesetting" panose="020B0604020202020204" pitchFamily="66" charset="-78"/>
              </a:rPr>
              <a:t>持久化层</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，协助并自动将对象存储到数据库中，并将数据库中的数据加载到内存中供程序使用。</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endParaRPr>
          </a:p>
          <a:p>
            <a:pPr>
              <a:lnSpc>
                <a:spcPct val="15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endParaRPr>
          </a:p>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在这样一层应用程序和数据库之间的抽象下，程序将通过</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会话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(session)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间接访问数据库。</a:t>
            </a:r>
          </a:p>
        </p:txBody>
      </p:sp>
      <p:sp>
        <p:nvSpPr>
          <p:cNvPr id="16" name="文本框 15">
            <a:extLst>
              <a:ext uri="{FF2B5EF4-FFF2-40B4-BE49-F238E27FC236}">
                <a16:creationId xmlns:a16="http://schemas.microsoft.com/office/drawing/2014/main" id="{2B3565F0-A2EB-456B-AEBF-C072AA17B2CE}"/>
              </a:ext>
            </a:extLst>
          </p:cNvPr>
          <p:cNvSpPr txBox="1"/>
          <p:nvPr/>
        </p:nvSpPr>
        <p:spPr>
          <a:xfrm>
            <a:off x="192726" y="435254"/>
            <a:ext cx="2983610" cy="523220"/>
          </a:xfrm>
          <a:prstGeom prst="rect">
            <a:avLst/>
          </a:prstGeom>
          <a:noFill/>
        </p:spPr>
        <p:txBody>
          <a:bodyPr wrap="square" rtlCol="0">
            <a:spAutoFit/>
          </a:bodyPr>
          <a:lstStyle/>
          <a:p>
            <a:r>
              <a:rPr lang="zh-CN" altLang="en-US" sz="280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数据持久化机制</a:t>
            </a:r>
          </a:p>
        </p:txBody>
      </p:sp>
    </p:spTree>
    <p:extLst>
      <p:ext uri="{BB962C8B-B14F-4D97-AF65-F5344CB8AC3E}">
        <p14:creationId xmlns:p14="http://schemas.microsoft.com/office/powerpoint/2010/main" val="334623317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4" descr="机制">
            <a:extLst>
              <a:ext uri="{FF2B5EF4-FFF2-40B4-BE49-F238E27FC236}">
                <a16:creationId xmlns:a16="http://schemas.microsoft.com/office/drawing/2014/main" id="{C8C1257B-1279-4BD6-A7B9-D43CAA7C6D3F}"/>
              </a:ext>
            </a:extLst>
          </p:cNvPr>
          <p:cNvSpPr>
            <a:spLocks noChangeAspect="1" noChangeArrowheads="1"/>
          </p:cNvSpPr>
          <p:nvPr/>
        </p:nvSpPr>
        <p:spPr bwMode="auto">
          <a:xfrm>
            <a:off x="5943600" y="3276600"/>
            <a:ext cx="3703834" cy="37038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文本框 10">
            <a:extLst>
              <a:ext uri="{FF2B5EF4-FFF2-40B4-BE49-F238E27FC236}">
                <a16:creationId xmlns:a16="http://schemas.microsoft.com/office/drawing/2014/main" id="{4E6595F4-E83D-4F8F-B41A-B53D4709373D}"/>
              </a:ext>
            </a:extLst>
          </p:cNvPr>
          <p:cNvSpPr txBox="1"/>
          <p:nvPr/>
        </p:nvSpPr>
        <p:spPr>
          <a:xfrm>
            <a:off x="6942331" y="2764947"/>
            <a:ext cx="4418748" cy="3397533"/>
          </a:xfrm>
          <a:prstGeom prst="rect">
            <a:avLst/>
          </a:prstGeom>
          <a:noFill/>
        </p:spPr>
        <p:txBody>
          <a:bodyPr wrap="square" rtlCol="0">
            <a:spAutoFit/>
          </a:bodyPr>
          <a:lstStyle/>
          <a:p>
            <a:pPr>
              <a:lnSpc>
                <a:spcPct val="150000"/>
              </a:lnSpc>
            </a:pPr>
            <a:r>
              <a:rPr lang="en-US" altLang="zh-CN" b="1" dirty="0">
                <a:solidFill>
                  <a:srgbClr val="00B0F0"/>
                </a:solidFill>
                <a:latin typeface="微软雅黑" panose="020B0503020204020204" pitchFamily="34" charset="-122"/>
                <a:ea typeface="微软雅黑" panose="020B0503020204020204" pitchFamily="34" charset="-122"/>
                <a:cs typeface="Arabic Typesetting" panose="020B0604020202020204" pitchFamily="66" charset="-78"/>
              </a:rPr>
              <a:t>Hibernate</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是一个开源的、全自动的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ORM</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框架，对</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JDBC</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进行了轻量级的封装，可以自动生成</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SQL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语句并执行。</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endParaRPr>
          </a:p>
          <a:p>
            <a:pPr>
              <a:lnSpc>
                <a:spcPct val="150000"/>
              </a:lnSpc>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endParaRPr>
          </a:p>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与</a:t>
            </a:r>
            <a:r>
              <a:rPr lang="en-US" altLang="zh-CN" u="sng" dirty="0" err="1">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MyBatis</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相比，</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Hibernate</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可自动生成</a:t>
            </a:r>
            <a:r>
              <a:rPr lang="en-US" altLang="zh-CN" dirty="0" err="1">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sql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语句，</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降低了</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对象与数据库管理系统的</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耦合性</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移植性更高</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，且拥有</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完整的日志系统</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a:t>
            </a:r>
          </a:p>
        </p:txBody>
      </p:sp>
      <p:pic>
        <p:nvPicPr>
          <p:cNvPr id="8" name="图片 7">
            <a:extLst>
              <a:ext uri="{FF2B5EF4-FFF2-40B4-BE49-F238E27FC236}">
                <a16:creationId xmlns:a16="http://schemas.microsoft.com/office/drawing/2014/main" id="{D8294A0C-6C8F-40B2-931D-C9D06B8473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923" y="1873233"/>
            <a:ext cx="5239372" cy="4718957"/>
          </a:xfrm>
          <a:prstGeom prst="rect">
            <a:avLst/>
          </a:prstGeom>
        </p:spPr>
      </p:pic>
      <p:sp>
        <p:nvSpPr>
          <p:cNvPr id="13" name="文本框 12">
            <a:extLst>
              <a:ext uri="{FF2B5EF4-FFF2-40B4-BE49-F238E27FC236}">
                <a16:creationId xmlns:a16="http://schemas.microsoft.com/office/drawing/2014/main" id="{294198CB-C034-4BD9-B0C8-E5E57E501D3D}"/>
              </a:ext>
            </a:extLst>
          </p:cNvPr>
          <p:cNvSpPr txBox="1"/>
          <p:nvPr/>
        </p:nvSpPr>
        <p:spPr>
          <a:xfrm>
            <a:off x="276947" y="265810"/>
            <a:ext cx="2983610" cy="523220"/>
          </a:xfrm>
          <a:prstGeom prst="rect">
            <a:avLst/>
          </a:prstGeom>
          <a:noFill/>
        </p:spPr>
        <p:txBody>
          <a:bodyPr wrap="square" rtlCol="0">
            <a:spAutoFit/>
          </a:bodyPr>
          <a:lstStyle/>
          <a:p>
            <a:r>
              <a:rPr lang="zh-CN" altLang="en-US" sz="280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数据持久化机制</a:t>
            </a:r>
          </a:p>
        </p:txBody>
      </p:sp>
      <p:sp>
        <p:nvSpPr>
          <p:cNvPr id="14" name="矩形 13">
            <a:extLst>
              <a:ext uri="{FF2B5EF4-FFF2-40B4-BE49-F238E27FC236}">
                <a16:creationId xmlns:a16="http://schemas.microsoft.com/office/drawing/2014/main" id="{BF0C56A6-95EC-4AB3-8D25-92DC39B4E806}"/>
              </a:ext>
            </a:extLst>
          </p:cNvPr>
          <p:cNvSpPr/>
          <p:nvPr/>
        </p:nvSpPr>
        <p:spPr>
          <a:xfrm>
            <a:off x="0" y="1340891"/>
            <a:ext cx="12192000" cy="576064"/>
          </a:xfrm>
          <a:prstGeom prst="rect">
            <a:avLst/>
          </a:prstGeom>
          <a:solidFill>
            <a:srgbClr val="CDE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矩形 2">
            <a:extLst>
              <a:ext uri="{FF2B5EF4-FFF2-40B4-BE49-F238E27FC236}">
                <a16:creationId xmlns:a16="http://schemas.microsoft.com/office/drawing/2014/main" id="{F4996429-B7D9-4B37-9ED9-707C6B0B7AAB}"/>
              </a:ext>
            </a:extLst>
          </p:cNvPr>
          <p:cNvSpPr>
            <a:spLocks noChangeArrowheads="1"/>
          </p:cNvSpPr>
          <p:nvPr/>
        </p:nvSpPr>
        <p:spPr bwMode="auto">
          <a:xfrm>
            <a:off x="746179" y="1403720"/>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Hibernate</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Tree>
    <p:extLst>
      <p:ext uri="{BB962C8B-B14F-4D97-AF65-F5344CB8AC3E}">
        <p14:creationId xmlns:p14="http://schemas.microsoft.com/office/powerpoint/2010/main" val="2652696598"/>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2"/>
          <p:cNvSpPr>
            <a:spLocks noChangeArrowheads="1"/>
          </p:cNvSpPr>
          <p:nvPr/>
        </p:nvSpPr>
        <p:spPr bwMode="auto">
          <a:xfrm>
            <a:off x="442960" y="365284"/>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权限认证机制</a:t>
            </a:r>
          </a:p>
        </p:txBody>
      </p:sp>
      <p:sp>
        <p:nvSpPr>
          <p:cNvPr id="9" name="AutoShape 4" descr="机制">
            <a:extLst>
              <a:ext uri="{FF2B5EF4-FFF2-40B4-BE49-F238E27FC236}">
                <a16:creationId xmlns:a16="http://schemas.microsoft.com/office/drawing/2014/main" id="{C8C1257B-1279-4BD6-A7B9-D43CAA7C6D3F}"/>
              </a:ext>
            </a:extLst>
          </p:cNvPr>
          <p:cNvSpPr>
            <a:spLocks noChangeAspect="1" noChangeArrowheads="1"/>
          </p:cNvSpPr>
          <p:nvPr/>
        </p:nvSpPr>
        <p:spPr bwMode="auto">
          <a:xfrm>
            <a:off x="5943600" y="3276600"/>
            <a:ext cx="3703834" cy="37038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文本框 10">
            <a:extLst>
              <a:ext uri="{FF2B5EF4-FFF2-40B4-BE49-F238E27FC236}">
                <a16:creationId xmlns:a16="http://schemas.microsoft.com/office/drawing/2014/main" id="{4E6595F4-E83D-4F8F-B41A-B53D4709373D}"/>
              </a:ext>
            </a:extLst>
          </p:cNvPr>
          <p:cNvSpPr txBox="1"/>
          <p:nvPr/>
        </p:nvSpPr>
        <p:spPr>
          <a:xfrm>
            <a:off x="7795517" y="4666852"/>
            <a:ext cx="3703834" cy="1291379"/>
          </a:xfrm>
          <a:prstGeom prst="rect">
            <a:avLst/>
          </a:prstGeom>
          <a:noFill/>
        </p:spPr>
        <p:txBody>
          <a:bodyPr wrap="square" rtlCol="0">
            <a:spAutoFit/>
          </a:bodyPr>
          <a:lstStyle/>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基于 </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OAuth 2.0 </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标准协议</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，并引入</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API</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网关组件</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，完成微服务架构模式下对用户请求的响应</a:t>
            </a:r>
            <a:r>
              <a:rPr lang="zh-CN" altLang="en-US" dirty="0">
                <a:latin typeface="微软雅黑" panose="020B0503020204020204" pitchFamily="34" charset="-122"/>
                <a:ea typeface="微软雅黑" panose="020B0503020204020204" pitchFamily="34" charset="-122"/>
              </a:rPr>
              <a:t>。</a:t>
            </a:r>
          </a:p>
        </p:txBody>
      </p:sp>
      <p:pic>
        <p:nvPicPr>
          <p:cNvPr id="5" name="图片 4">
            <a:extLst>
              <a:ext uri="{FF2B5EF4-FFF2-40B4-BE49-F238E27FC236}">
                <a16:creationId xmlns:a16="http://schemas.microsoft.com/office/drawing/2014/main" id="{E2AAD16A-D827-4666-A294-4F1DFB668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60" y="1904533"/>
            <a:ext cx="6792082" cy="3794892"/>
          </a:xfrm>
          <a:prstGeom prst="rect">
            <a:avLst/>
          </a:prstGeom>
        </p:spPr>
      </p:pic>
      <p:sp>
        <p:nvSpPr>
          <p:cNvPr id="2" name="椭圆 1">
            <a:extLst>
              <a:ext uri="{FF2B5EF4-FFF2-40B4-BE49-F238E27FC236}">
                <a16:creationId xmlns:a16="http://schemas.microsoft.com/office/drawing/2014/main" id="{CE6FD9AF-2B7A-4B5A-85AB-BEEEB2F2D4EF}"/>
              </a:ext>
            </a:extLst>
          </p:cNvPr>
          <p:cNvSpPr/>
          <p:nvPr/>
        </p:nvSpPr>
        <p:spPr>
          <a:xfrm>
            <a:off x="442960" y="4066674"/>
            <a:ext cx="1263316" cy="75798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7609820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4" descr="机制">
            <a:extLst>
              <a:ext uri="{FF2B5EF4-FFF2-40B4-BE49-F238E27FC236}">
                <a16:creationId xmlns:a16="http://schemas.microsoft.com/office/drawing/2014/main" id="{C8C1257B-1279-4BD6-A7B9-D43CAA7C6D3F}"/>
              </a:ext>
            </a:extLst>
          </p:cNvPr>
          <p:cNvSpPr>
            <a:spLocks noChangeAspect="1" noChangeArrowheads="1"/>
          </p:cNvSpPr>
          <p:nvPr/>
        </p:nvSpPr>
        <p:spPr bwMode="auto">
          <a:xfrm>
            <a:off x="5943600" y="3276600"/>
            <a:ext cx="3703834" cy="37038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文本框 10">
            <a:extLst>
              <a:ext uri="{FF2B5EF4-FFF2-40B4-BE49-F238E27FC236}">
                <a16:creationId xmlns:a16="http://schemas.microsoft.com/office/drawing/2014/main" id="{4E6595F4-E83D-4F8F-B41A-B53D4709373D}"/>
              </a:ext>
            </a:extLst>
          </p:cNvPr>
          <p:cNvSpPr txBox="1"/>
          <p:nvPr/>
        </p:nvSpPr>
        <p:spPr>
          <a:xfrm>
            <a:off x="6963985" y="3929590"/>
            <a:ext cx="3703834" cy="1706878"/>
          </a:xfrm>
          <a:prstGeom prst="rect">
            <a:avLst/>
          </a:prstGeom>
          <a:noFill/>
        </p:spPr>
        <p:txBody>
          <a:bodyPr wrap="square" rtlCol="0">
            <a:spAutoFit/>
          </a:bodyPr>
          <a:lstStyle/>
          <a:p>
            <a:pPr>
              <a:lnSpc>
                <a:spcPct val="150000"/>
              </a:lnSpc>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1.</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客户向资源所有者</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请求授权</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endParaRPr>
          </a:p>
          <a:p>
            <a:pPr>
              <a:lnSpc>
                <a:spcPct val="150000"/>
              </a:lnSpc>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客户与授权服务器进行</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身份认证</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endParaRPr>
          </a:p>
          <a:p>
            <a:pPr>
              <a:lnSpc>
                <a:spcPct val="150000"/>
              </a:lnSpc>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3.</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客户通过访问令牌与</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资源服务器</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进行交互</a:t>
            </a:r>
          </a:p>
        </p:txBody>
      </p:sp>
      <p:pic>
        <p:nvPicPr>
          <p:cNvPr id="10" name="图片 9">
            <a:extLst>
              <a:ext uri="{FF2B5EF4-FFF2-40B4-BE49-F238E27FC236}">
                <a16:creationId xmlns:a16="http://schemas.microsoft.com/office/drawing/2014/main" id="{2C696BE4-E3E7-43AD-8821-19BEEECC7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035" y="1911054"/>
            <a:ext cx="4721406" cy="4454818"/>
          </a:xfrm>
          <a:prstGeom prst="rect">
            <a:avLst/>
          </a:prstGeom>
        </p:spPr>
      </p:pic>
      <p:sp>
        <p:nvSpPr>
          <p:cNvPr id="13" name="矩形 12">
            <a:extLst>
              <a:ext uri="{FF2B5EF4-FFF2-40B4-BE49-F238E27FC236}">
                <a16:creationId xmlns:a16="http://schemas.microsoft.com/office/drawing/2014/main" id="{EDB52FCB-F7AE-4D64-B83A-79E73F7BD061}"/>
              </a:ext>
            </a:extLst>
          </p:cNvPr>
          <p:cNvSpPr/>
          <p:nvPr/>
        </p:nvSpPr>
        <p:spPr>
          <a:xfrm>
            <a:off x="0" y="1221532"/>
            <a:ext cx="12192000" cy="576064"/>
          </a:xfrm>
          <a:prstGeom prst="rect">
            <a:avLst/>
          </a:prstGeom>
          <a:solidFill>
            <a:srgbClr val="CDE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2">
            <a:extLst>
              <a:ext uri="{FF2B5EF4-FFF2-40B4-BE49-F238E27FC236}">
                <a16:creationId xmlns:a16="http://schemas.microsoft.com/office/drawing/2014/main" id="{C3EAAB17-78FE-4063-AF56-3A5528AB751B}"/>
              </a:ext>
            </a:extLst>
          </p:cNvPr>
          <p:cNvSpPr>
            <a:spLocks noChangeArrowheads="1"/>
          </p:cNvSpPr>
          <p:nvPr/>
        </p:nvSpPr>
        <p:spPr bwMode="auto">
          <a:xfrm>
            <a:off x="976870" y="1278583"/>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OAuth2.0</a:t>
            </a:r>
            <a:r>
              <a:rPr lang="zh-CN" altLang="en-US" sz="240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协议</a:t>
            </a:r>
          </a:p>
        </p:txBody>
      </p:sp>
      <p:sp>
        <p:nvSpPr>
          <p:cNvPr id="15" name="矩形 2">
            <a:extLst>
              <a:ext uri="{FF2B5EF4-FFF2-40B4-BE49-F238E27FC236}">
                <a16:creationId xmlns:a16="http://schemas.microsoft.com/office/drawing/2014/main" id="{85F2BC82-F4C9-427D-94F2-7E1D77BF8F43}"/>
              </a:ext>
            </a:extLst>
          </p:cNvPr>
          <p:cNvSpPr>
            <a:spLocks noChangeArrowheads="1"/>
          </p:cNvSpPr>
          <p:nvPr/>
        </p:nvSpPr>
        <p:spPr bwMode="auto">
          <a:xfrm>
            <a:off x="298581" y="296964"/>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权限认证机制</a:t>
            </a:r>
          </a:p>
        </p:txBody>
      </p:sp>
    </p:spTree>
    <p:extLst>
      <p:ext uri="{BB962C8B-B14F-4D97-AF65-F5344CB8AC3E}">
        <p14:creationId xmlns:p14="http://schemas.microsoft.com/office/powerpoint/2010/main" val="402312669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4" descr="机制">
            <a:extLst>
              <a:ext uri="{FF2B5EF4-FFF2-40B4-BE49-F238E27FC236}">
                <a16:creationId xmlns:a16="http://schemas.microsoft.com/office/drawing/2014/main" id="{C8C1257B-1279-4BD6-A7B9-D43CAA7C6D3F}"/>
              </a:ext>
            </a:extLst>
          </p:cNvPr>
          <p:cNvSpPr>
            <a:spLocks noChangeAspect="1" noChangeArrowheads="1"/>
          </p:cNvSpPr>
          <p:nvPr/>
        </p:nvSpPr>
        <p:spPr bwMode="auto">
          <a:xfrm>
            <a:off x="5943600" y="3276600"/>
            <a:ext cx="3703834" cy="37038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文本框 10">
            <a:extLst>
              <a:ext uri="{FF2B5EF4-FFF2-40B4-BE49-F238E27FC236}">
                <a16:creationId xmlns:a16="http://schemas.microsoft.com/office/drawing/2014/main" id="{4E6595F4-E83D-4F8F-B41A-B53D4709373D}"/>
              </a:ext>
            </a:extLst>
          </p:cNvPr>
          <p:cNvSpPr txBox="1"/>
          <p:nvPr/>
        </p:nvSpPr>
        <p:spPr>
          <a:xfrm>
            <a:off x="7482694" y="2364798"/>
            <a:ext cx="4178049" cy="3367397"/>
          </a:xfrm>
          <a:prstGeom prst="rect">
            <a:avLst/>
          </a:prstGeom>
          <a:noFill/>
        </p:spPr>
        <p:txBody>
          <a:bodyPr wrap="square" rtlCol="0">
            <a:spAutoFit/>
          </a:bodyPr>
          <a:lstStyle/>
          <a:p>
            <a:pPr>
              <a:lnSpc>
                <a:spcPct val="150000"/>
              </a:lnSpc>
            </a:pPr>
            <a:r>
              <a:rPr lang="en-US" altLang="zh-CN" b="1" dirty="0">
                <a:solidFill>
                  <a:srgbClr val="00B0F0"/>
                </a:solidFill>
                <a:latin typeface="微软雅黑" panose="020B0503020204020204" pitchFamily="34" charset="-122"/>
                <a:ea typeface="微软雅黑" panose="020B0503020204020204" pitchFamily="34" charset="-122"/>
                <a:cs typeface="Arabic Typesetting" panose="020B0604020202020204" pitchFamily="66" charset="-78"/>
              </a:rPr>
              <a:t>API</a:t>
            </a:r>
            <a:r>
              <a:rPr lang="zh-CN" altLang="en-US" b="1" dirty="0">
                <a:solidFill>
                  <a:srgbClr val="00B0F0"/>
                </a:solidFill>
                <a:latin typeface="微软雅黑" panose="020B0503020204020204" pitchFamily="34" charset="-122"/>
                <a:ea typeface="微软雅黑" panose="020B0503020204020204" pitchFamily="34" charset="-122"/>
                <a:cs typeface="Arabic Typesetting" panose="020B0604020202020204" pitchFamily="66" charset="-78"/>
              </a:rPr>
              <a:t>网关</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是微服务架构的一个标配组件。</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endParaRPr>
          </a:p>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接收来自客户端的所有 </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API </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调用</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，然后通过请求路由、组成和协议翻译将其</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路由到相应的微服务</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endParaRPr>
          </a:p>
          <a:p>
            <a:pPr>
              <a:lnSpc>
                <a:spcPct val="15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endParaRPr>
          </a:p>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减少了客户端和应用之间的往返次数，聚合后台服务，节省流量，提高性能，提升用户体验。</a:t>
            </a:r>
          </a:p>
        </p:txBody>
      </p:sp>
      <p:pic>
        <p:nvPicPr>
          <p:cNvPr id="8" name="图片 7">
            <a:extLst>
              <a:ext uri="{FF2B5EF4-FFF2-40B4-BE49-F238E27FC236}">
                <a16:creationId xmlns:a16="http://schemas.microsoft.com/office/drawing/2014/main" id="{2072DDE7-F054-44B6-AB5E-CE6248CF9E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57" y="2269275"/>
            <a:ext cx="6290175" cy="3862388"/>
          </a:xfrm>
          <a:prstGeom prst="rect">
            <a:avLst/>
          </a:prstGeom>
        </p:spPr>
      </p:pic>
      <p:sp>
        <p:nvSpPr>
          <p:cNvPr id="12" name="矩形 11">
            <a:extLst>
              <a:ext uri="{FF2B5EF4-FFF2-40B4-BE49-F238E27FC236}">
                <a16:creationId xmlns:a16="http://schemas.microsoft.com/office/drawing/2014/main" id="{12F9B9D3-E821-412B-857D-D7256A1D3660}"/>
              </a:ext>
            </a:extLst>
          </p:cNvPr>
          <p:cNvSpPr/>
          <p:nvPr/>
        </p:nvSpPr>
        <p:spPr>
          <a:xfrm>
            <a:off x="0" y="1420504"/>
            <a:ext cx="12192000" cy="576064"/>
          </a:xfrm>
          <a:prstGeom prst="rect">
            <a:avLst/>
          </a:prstGeom>
          <a:solidFill>
            <a:srgbClr val="CDE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矩形 2">
            <a:extLst>
              <a:ext uri="{FF2B5EF4-FFF2-40B4-BE49-F238E27FC236}">
                <a16:creationId xmlns:a16="http://schemas.microsoft.com/office/drawing/2014/main" id="{F8414DC4-01D3-4B32-882A-0AA80DA1EF4C}"/>
              </a:ext>
            </a:extLst>
          </p:cNvPr>
          <p:cNvSpPr>
            <a:spLocks noChangeArrowheads="1"/>
          </p:cNvSpPr>
          <p:nvPr/>
        </p:nvSpPr>
        <p:spPr bwMode="auto">
          <a:xfrm>
            <a:off x="531257" y="1487740"/>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API</a:t>
            </a:r>
            <a:r>
              <a:rPr lang="zh-CN" altLang="en-US" sz="240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网关</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14" name="矩形 2">
            <a:extLst>
              <a:ext uri="{FF2B5EF4-FFF2-40B4-BE49-F238E27FC236}">
                <a16:creationId xmlns:a16="http://schemas.microsoft.com/office/drawing/2014/main" id="{71489958-CB80-471B-B564-F8CB48B287CF}"/>
              </a:ext>
            </a:extLst>
          </p:cNvPr>
          <p:cNvSpPr>
            <a:spLocks noChangeArrowheads="1"/>
          </p:cNvSpPr>
          <p:nvPr/>
        </p:nvSpPr>
        <p:spPr bwMode="auto">
          <a:xfrm>
            <a:off x="298581" y="296964"/>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权限认证机制</a:t>
            </a:r>
          </a:p>
        </p:txBody>
      </p:sp>
    </p:spTree>
    <p:extLst>
      <p:ext uri="{BB962C8B-B14F-4D97-AF65-F5344CB8AC3E}">
        <p14:creationId xmlns:p14="http://schemas.microsoft.com/office/powerpoint/2010/main" val="216931831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00</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当前进度</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10" name="矩形 9"/>
          <p:cNvSpPr/>
          <p:nvPr/>
        </p:nvSpPr>
        <p:spPr>
          <a:xfrm>
            <a:off x="821807" y="1243064"/>
            <a:ext cx="10885779" cy="5259517"/>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Arial" panose="020B0604020202020204" pitchFamily="34" charset="0"/>
              <a:buChar char="•"/>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通过分析机制等进行逻辑架构的重构。</a:t>
            </a:r>
            <a:endPar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endParaRPr>
          </a:p>
          <a:p>
            <a:pPr marL="342900" indent="-342900" defTabSz="1216817">
              <a:lnSpc>
                <a:spcPct val="120000"/>
              </a:lnSpc>
              <a:spcBef>
                <a:spcPct val="20000"/>
              </a:spcBef>
              <a:buFont typeface="Arial" panose="020B0604020202020204" pitchFamily="34" charset="0"/>
              <a:buChar char="•"/>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除了逻辑架构外，还增加了技术架构和物理架构。提供了各个层次中所需要的技术栈以及物理层面的部署方式。</a:t>
            </a:r>
            <a:endPar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endParaRPr>
          </a:p>
          <a:p>
            <a:pPr marL="342900" indent="-342900" defTabSz="1216817">
              <a:lnSpc>
                <a:spcPct val="120000"/>
              </a:lnSpc>
              <a:spcBef>
                <a:spcPct val="20000"/>
              </a:spcBef>
              <a:buFont typeface="Arial" panose="020B0604020202020204" pitchFamily="34" charset="0"/>
              <a:buChar char="•"/>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添加具体的接口。我们根据我们的新子系统添加具体的接口。更多的细节，如参数类型和返回值类型也被考虑在内。我们还为第三方和一些子系统的接口提供详细的说明。</a:t>
            </a:r>
          </a:p>
          <a:p>
            <a:pPr marL="342900" indent="-342900" defTabSz="1216817">
              <a:lnSpc>
                <a:spcPct val="120000"/>
              </a:lnSpc>
              <a:spcBef>
                <a:spcPct val="20000"/>
              </a:spcBef>
              <a:buFont typeface="Arial" panose="020B0604020202020204" pitchFamily="34" charset="0"/>
              <a:buChar char="•"/>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使用</a:t>
            </a:r>
            <a:r>
              <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API</a:t>
            </a: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 </a:t>
            </a:r>
            <a:r>
              <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Gateway</a:t>
            </a: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，数据持久化和一系列的设计机制来增加项目的安全性和可靠性，高容错性，和灵活性。</a:t>
            </a:r>
          </a:p>
          <a:p>
            <a:pPr marL="342900" indent="-342900" defTabSz="1216817">
              <a:lnSpc>
                <a:spcPct val="120000"/>
              </a:lnSpc>
              <a:spcBef>
                <a:spcPct val="20000"/>
              </a:spcBef>
              <a:buFont typeface="Arial" panose="020B0604020202020204" pitchFamily="34" charset="0"/>
              <a:buChar char="•"/>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对模型中的机制进行分析，选择合适的设计机制。</a:t>
            </a:r>
          </a:p>
          <a:p>
            <a:pPr marL="342900" indent="-342900" defTabSz="1216817">
              <a:lnSpc>
                <a:spcPct val="120000"/>
              </a:lnSpc>
              <a:spcBef>
                <a:spcPct val="20000"/>
              </a:spcBef>
              <a:buFont typeface="Arial" panose="020B0604020202020204" pitchFamily="34" charset="0"/>
              <a:buChar char="•"/>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实践了部分项目内容的建设，并提出了原型设计。</a:t>
            </a:r>
            <a:endPar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endParaRPr>
          </a:p>
          <a:p>
            <a:pPr marL="342900" indent="-342900" defTabSz="1216817">
              <a:lnSpc>
                <a:spcPct val="120000"/>
              </a:lnSpc>
              <a:spcBef>
                <a:spcPct val="20000"/>
              </a:spcBef>
              <a:buFont typeface="Arial" panose="020B0604020202020204" pitchFamily="34" charset="0"/>
              <a:buChar char="•"/>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对于用例结合本系统结构进行具体分析其实现过程。</a:t>
            </a:r>
          </a:p>
        </p:txBody>
      </p:sp>
      <p:pic>
        <p:nvPicPr>
          <p:cNvPr id="12" name="图片 11">
            <a:extLst>
              <a:ext uri="{FF2B5EF4-FFF2-40B4-BE49-F238E27FC236}">
                <a16:creationId xmlns:a16="http://schemas.microsoft.com/office/drawing/2014/main" id="{EB459B48-ECCC-4F11-93D9-6A7B39D7D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spTree>
    <p:extLst>
      <p:ext uri="{BB962C8B-B14F-4D97-AF65-F5344CB8AC3E}">
        <p14:creationId xmlns:p14="http://schemas.microsoft.com/office/powerpoint/2010/main" val="518964984"/>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4" descr="机制">
            <a:extLst>
              <a:ext uri="{FF2B5EF4-FFF2-40B4-BE49-F238E27FC236}">
                <a16:creationId xmlns:a16="http://schemas.microsoft.com/office/drawing/2014/main" id="{C8C1257B-1279-4BD6-A7B9-D43CAA7C6D3F}"/>
              </a:ext>
            </a:extLst>
          </p:cNvPr>
          <p:cNvSpPr>
            <a:spLocks noChangeAspect="1" noChangeArrowheads="1"/>
          </p:cNvSpPr>
          <p:nvPr/>
        </p:nvSpPr>
        <p:spPr bwMode="auto">
          <a:xfrm>
            <a:off x="5943600" y="3276600"/>
            <a:ext cx="3703834" cy="37038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文本框 10">
            <a:extLst>
              <a:ext uri="{FF2B5EF4-FFF2-40B4-BE49-F238E27FC236}">
                <a16:creationId xmlns:a16="http://schemas.microsoft.com/office/drawing/2014/main" id="{4E6595F4-E83D-4F8F-B41A-B53D4709373D}"/>
              </a:ext>
            </a:extLst>
          </p:cNvPr>
          <p:cNvSpPr txBox="1"/>
          <p:nvPr/>
        </p:nvSpPr>
        <p:spPr>
          <a:xfrm>
            <a:off x="7885259" y="3107278"/>
            <a:ext cx="4043505" cy="2935868"/>
          </a:xfrm>
          <a:prstGeom prst="rect">
            <a:avLst/>
          </a:prstGeom>
          <a:noFill/>
        </p:spPr>
        <p:txBody>
          <a:bodyPr wrap="square" rtlCol="0">
            <a:spAutoFit/>
          </a:bodyPr>
          <a:lstStyle/>
          <a:p>
            <a:pPr>
              <a:lnSpc>
                <a:spcPct val="150000"/>
              </a:lnSpc>
            </a:pPr>
            <a:r>
              <a:rPr lang="en-US" altLang="zh-CN" b="1" dirty="0">
                <a:solidFill>
                  <a:srgbClr val="00B0F0"/>
                </a:solidFill>
                <a:latin typeface="微软雅黑" panose="020B0503020204020204" pitchFamily="34" charset="-122"/>
                <a:ea typeface="微软雅黑" panose="020B0503020204020204" pitchFamily="34" charset="-122"/>
                <a:cs typeface="Arabic Typesetting" panose="020B0604020202020204" pitchFamily="66" charset="-78"/>
              </a:rPr>
              <a:t>Sa-Token</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是一个轻量级的、前后台</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endParaRPr>
          </a:p>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分离的权限认证框架。</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endParaRPr>
          </a:p>
          <a:p>
            <a:pPr>
              <a:lnSpc>
                <a:spcPct val="15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endParaRPr>
          </a:p>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集合了微服务架构模式下的</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登录认证，权限认证等功能</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，涵盖了大部分业务场景的解决方案，仅需简单的</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API</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调用</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rPr>
              <a:t>便可实现大量高级特性。</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abic Typesetting" panose="020B0604020202020204" pitchFamily="66" charset="-78"/>
            </a:endParaRPr>
          </a:p>
        </p:txBody>
      </p:sp>
      <p:pic>
        <p:nvPicPr>
          <p:cNvPr id="10" name="图片 9">
            <a:extLst>
              <a:ext uri="{FF2B5EF4-FFF2-40B4-BE49-F238E27FC236}">
                <a16:creationId xmlns:a16="http://schemas.microsoft.com/office/drawing/2014/main" id="{589A223E-DA32-4207-BF0D-176417893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57" y="2000832"/>
            <a:ext cx="7414304" cy="4526313"/>
          </a:xfrm>
          <a:prstGeom prst="rect">
            <a:avLst/>
          </a:prstGeom>
        </p:spPr>
      </p:pic>
      <p:sp>
        <p:nvSpPr>
          <p:cNvPr id="12" name="矩形 2">
            <a:extLst>
              <a:ext uri="{FF2B5EF4-FFF2-40B4-BE49-F238E27FC236}">
                <a16:creationId xmlns:a16="http://schemas.microsoft.com/office/drawing/2014/main" id="{0CFCAA71-FA22-4A14-B535-3206932D063C}"/>
              </a:ext>
            </a:extLst>
          </p:cNvPr>
          <p:cNvSpPr>
            <a:spLocks noChangeArrowheads="1"/>
          </p:cNvSpPr>
          <p:nvPr/>
        </p:nvSpPr>
        <p:spPr bwMode="auto">
          <a:xfrm>
            <a:off x="286550" y="212068"/>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权限认证机制</a:t>
            </a:r>
          </a:p>
        </p:txBody>
      </p:sp>
      <p:sp>
        <p:nvSpPr>
          <p:cNvPr id="13" name="矩形 12">
            <a:extLst>
              <a:ext uri="{FF2B5EF4-FFF2-40B4-BE49-F238E27FC236}">
                <a16:creationId xmlns:a16="http://schemas.microsoft.com/office/drawing/2014/main" id="{35D7CF90-D487-4E33-B118-1AA7B8C76B45}"/>
              </a:ext>
            </a:extLst>
          </p:cNvPr>
          <p:cNvSpPr/>
          <p:nvPr/>
        </p:nvSpPr>
        <p:spPr>
          <a:xfrm>
            <a:off x="0" y="1342211"/>
            <a:ext cx="12192000" cy="576064"/>
          </a:xfrm>
          <a:prstGeom prst="rect">
            <a:avLst/>
          </a:prstGeom>
          <a:solidFill>
            <a:srgbClr val="CDE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2">
            <a:extLst>
              <a:ext uri="{FF2B5EF4-FFF2-40B4-BE49-F238E27FC236}">
                <a16:creationId xmlns:a16="http://schemas.microsoft.com/office/drawing/2014/main" id="{BB2F2D3D-331D-4765-864D-DC8C5F30A2BF}"/>
              </a:ext>
            </a:extLst>
          </p:cNvPr>
          <p:cNvSpPr>
            <a:spLocks noChangeArrowheads="1"/>
          </p:cNvSpPr>
          <p:nvPr/>
        </p:nvSpPr>
        <p:spPr bwMode="auto">
          <a:xfrm>
            <a:off x="642164" y="1369548"/>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Sa-Token</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Tree>
    <p:extLst>
      <p:ext uri="{BB962C8B-B14F-4D97-AF65-F5344CB8AC3E}">
        <p14:creationId xmlns:p14="http://schemas.microsoft.com/office/powerpoint/2010/main" val="78068424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04</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9" name="AutoShape 4" descr="机制">
            <a:extLst>
              <a:ext uri="{FF2B5EF4-FFF2-40B4-BE49-F238E27FC236}">
                <a16:creationId xmlns:a16="http://schemas.microsoft.com/office/drawing/2014/main" id="{C8C1257B-1279-4BD6-A7B9-D43CAA7C6D3F}"/>
              </a:ext>
            </a:extLst>
          </p:cNvPr>
          <p:cNvSpPr>
            <a:spLocks noChangeAspect="1" noChangeArrowheads="1"/>
          </p:cNvSpPr>
          <p:nvPr/>
        </p:nvSpPr>
        <p:spPr bwMode="auto">
          <a:xfrm>
            <a:off x="5943600" y="3276600"/>
            <a:ext cx="3703834" cy="37038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9195EA80-80A5-4164-9B0B-E7A80696B0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359" y="1945079"/>
            <a:ext cx="11072909" cy="4686257"/>
          </a:xfrm>
          <a:prstGeom prst="rect">
            <a:avLst/>
          </a:prstGeom>
        </p:spPr>
      </p:pic>
      <p:sp>
        <p:nvSpPr>
          <p:cNvPr id="13" name="矩形 12">
            <a:extLst>
              <a:ext uri="{FF2B5EF4-FFF2-40B4-BE49-F238E27FC236}">
                <a16:creationId xmlns:a16="http://schemas.microsoft.com/office/drawing/2014/main" id="{838B523F-6788-41A2-A1EC-CFA9D486E9DE}"/>
              </a:ext>
            </a:extLst>
          </p:cNvPr>
          <p:cNvSpPr/>
          <p:nvPr/>
        </p:nvSpPr>
        <p:spPr>
          <a:xfrm>
            <a:off x="0" y="1301150"/>
            <a:ext cx="12192000" cy="576064"/>
          </a:xfrm>
          <a:prstGeom prst="rect">
            <a:avLst/>
          </a:prstGeom>
          <a:solidFill>
            <a:srgbClr val="CDE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2">
            <a:extLst>
              <a:ext uri="{FF2B5EF4-FFF2-40B4-BE49-F238E27FC236}">
                <a16:creationId xmlns:a16="http://schemas.microsoft.com/office/drawing/2014/main" id="{CA8E5BD4-FEC0-4631-AC33-CA58579E0689}"/>
              </a:ext>
            </a:extLst>
          </p:cNvPr>
          <p:cNvSpPr>
            <a:spLocks noChangeArrowheads="1"/>
          </p:cNvSpPr>
          <p:nvPr/>
        </p:nvSpPr>
        <p:spPr bwMode="auto">
          <a:xfrm>
            <a:off x="753047" y="1392710"/>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sz="240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权限认证方式</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15" name="矩形 2">
            <a:extLst>
              <a:ext uri="{FF2B5EF4-FFF2-40B4-BE49-F238E27FC236}">
                <a16:creationId xmlns:a16="http://schemas.microsoft.com/office/drawing/2014/main" id="{47ED1DBE-E76B-4895-A1AA-3FF31A631C61}"/>
              </a:ext>
            </a:extLst>
          </p:cNvPr>
          <p:cNvSpPr>
            <a:spLocks noChangeArrowheads="1"/>
          </p:cNvSpPr>
          <p:nvPr/>
        </p:nvSpPr>
        <p:spPr bwMode="auto">
          <a:xfrm>
            <a:off x="239857" y="209974"/>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权限认证机制</a:t>
            </a:r>
          </a:p>
        </p:txBody>
      </p:sp>
    </p:spTree>
    <p:extLst>
      <p:ext uri="{BB962C8B-B14F-4D97-AF65-F5344CB8AC3E}">
        <p14:creationId xmlns:p14="http://schemas.microsoft.com/office/powerpoint/2010/main" val="319903819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7" name="文本框 6"/>
          <p:cNvSpPr txBox="1"/>
          <p:nvPr/>
        </p:nvSpPr>
        <p:spPr>
          <a:xfrm>
            <a:off x="4443246" y="2668173"/>
            <a:ext cx="6388039" cy="1107996"/>
          </a:xfrm>
          <a:prstGeom prst="rect">
            <a:avLst/>
          </a:prstGeom>
          <a:noFill/>
        </p:spPr>
        <p:txBody>
          <a:bodyPr wrap="square" rtlCol="0">
            <a:spAutoFit/>
          </a:bodyPr>
          <a:lstStyle/>
          <a:p>
            <a:r>
              <a:rPr lang="zh-CN" altLang="en-US" sz="6600" dirty="0">
                <a:solidFill>
                  <a:schemeClr val="bg1"/>
                </a:solidFill>
                <a:latin typeface="幼圆" panose="02010509060101010101" pitchFamily="49" charset="-122"/>
                <a:ea typeface="幼圆" panose="02010509060101010101" pitchFamily="49" charset="-122"/>
              </a:rPr>
              <a:t>用例实现</a:t>
            </a:r>
          </a:p>
        </p:txBody>
      </p:sp>
      <p:sp>
        <p:nvSpPr>
          <p:cNvPr id="8" name="等腰三角形 7"/>
          <p:cNvSpPr/>
          <p:nvPr/>
        </p:nvSpPr>
        <p:spPr>
          <a:xfrm rot="17411441">
            <a:off x="8446457" y="2611998"/>
            <a:ext cx="157387" cy="397133"/>
          </a:xfrm>
          <a:prstGeom prst="triangle">
            <a:avLst/>
          </a:prstGeom>
          <a:solidFill>
            <a:schemeClr val="accent5">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3615302">
            <a:off x="8195808" y="2386956"/>
            <a:ext cx="105790" cy="511888"/>
          </a:xfrm>
          <a:prstGeom prst="triangl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a:srcRect/>
          <a:stretch>
            <a:fillRect/>
          </a:stretch>
        </p:blipFill>
        <p:spPr>
          <a:xfrm>
            <a:off x="3139729" y="1771197"/>
            <a:ext cx="3365284" cy="2901948"/>
          </a:xfrm>
          <a:custGeom>
            <a:avLst/>
            <a:gdLst>
              <a:gd name="connsiteX0" fmla="*/ 0 w 3365284"/>
              <a:gd name="connsiteY0" fmla="*/ 0 h 2901948"/>
              <a:gd name="connsiteX1" fmla="*/ 3365284 w 3365284"/>
              <a:gd name="connsiteY1" fmla="*/ 0 h 2901948"/>
              <a:gd name="connsiteX2" fmla="*/ 3365284 w 3365284"/>
              <a:gd name="connsiteY2" fmla="*/ 624244 h 2901948"/>
              <a:gd name="connsiteX3" fmla="*/ 1524908 w 3365284"/>
              <a:gd name="connsiteY3" fmla="*/ 624244 h 2901948"/>
              <a:gd name="connsiteX4" fmla="*/ 1524908 w 3365284"/>
              <a:gd name="connsiteY4" fmla="*/ 2289173 h 2901948"/>
              <a:gd name="connsiteX5" fmla="*/ 3365284 w 3365284"/>
              <a:gd name="connsiteY5" fmla="*/ 2289173 h 2901948"/>
              <a:gd name="connsiteX6" fmla="*/ 3365284 w 3365284"/>
              <a:gd name="connsiteY6" fmla="*/ 2901948 h 2901948"/>
              <a:gd name="connsiteX7" fmla="*/ 0 w 3365284"/>
              <a:gd name="connsiteY7" fmla="*/ 2901948 h 290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5284" h="2901948">
                <a:moveTo>
                  <a:pt x="0" y="0"/>
                </a:moveTo>
                <a:lnTo>
                  <a:pt x="3365284" y="0"/>
                </a:lnTo>
                <a:lnTo>
                  <a:pt x="3365284" y="624244"/>
                </a:lnTo>
                <a:lnTo>
                  <a:pt x="1524908" y="624244"/>
                </a:lnTo>
                <a:lnTo>
                  <a:pt x="1524908" y="2289173"/>
                </a:lnTo>
                <a:lnTo>
                  <a:pt x="3365284" y="2289173"/>
                </a:lnTo>
                <a:lnTo>
                  <a:pt x="3365284" y="2901948"/>
                </a:lnTo>
                <a:lnTo>
                  <a:pt x="0" y="2901948"/>
                </a:lnTo>
                <a:close/>
              </a:path>
            </a:pathLst>
          </a:custGeom>
        </p:spPr>
      </p:pic>
    </p:spTree>
    <p:extLst>
      <p:ext uri="{BB962C8B-B14F-4D97-AF65-F5344CB8AC3E}">
        <p14:creationId xmlns:p14="http://schemas.microsoft.com/office/powerpoint/2010/main" val="144897253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04</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用例实现</a:t>
            </a:r>
          </a:p>
        </p:txBody>
      </p:sp>
      <p:sp>
        <p:nvSpPr>
          <p:cNvPr id="6" name="文本框 5">
            <a:extLst>
              <a:ext uri="{FF2B5EF4-FFF2-40B4-BE49-F238E27FC236}">
                <a16:creationId xmlns:a16="http://schemas.microsoft.com/office/drawing/2014/main" id="{43E6EF00-2C31-4DF7-A105-42E34966B2B3}"/>
              </a:ext>
            </a:extLst>
          </p:cNvPr>
          <p:cNvSpPr txBox="1"/>
          <p:nvPr/>
        </p:nvSpPr>
        <p:spPr>
          <a:xfrm>
            <a:off x="6293727" y="967598"/>
            <a:ext cx="3648723" cy="461665"/>
          </a:xfrm>
          <a:prstGeom prst="rect">
            <a:avLst/>
          </a:prstGeom>
          <a:noFill/>
        </p:spPr>
        <p:txBody>
          <a:bodyPr wrap="square" rtlCol="0">
            <a:spAutoFit/>
          </a:bodyPr>
          <a:lstStyle/>
          <a:p>
            <a:r>
              <a:rPr lang="zh-CN" altLang="en-US" sz="2400" b="1" dirty="0">
                <a:latin typeface="Verdana Pro Cond Black" panose="020B0A06030504040204" pitchFamily="34" charset="0"/>
                <a:ea typeface="微软雅黑" panose="020B0503020204020204" pitchFamily="34" charset="-122"/>
              </a:rPr>
              <a:t>基于现有架构的用例实现</a:t>
            </a:r>
          </a:p>
        </p:txBody>
      </p:sp>
      <p:sp>
        <p:nvSpPr>
          <p:cNvPr id="10" name="矩形 9">
            <a:extLst>
              <a:ext uri="{FF2B5EF4-FFF2-40B4-BE49-F238E27FC236}">
                <a16:creationId xmlns:a16="http://schemas.microsoft.com/office/drawing/2014/main" id="{95577676-38DF-49DE-A167-FFC46F9C7D4F}"/>
              </a:ext>
            </a:extLst>
          </p:cNvPr>
          <p:cNvSpPr/>
          <p:nvPr/>
        </p:nvSpPr>
        <p:spPr>
          <a:xfrm>
            <a:off x="6368114" y="1605098"/>
            <a:ext cx="4477162" cy="4446987"/>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我们将用例实现过程中所涉及的子系统与界面进行展示，并使用通讯图的形式展现子系统、界面之间的通讯关系；</a:t>
            </a:r>
            <a:endPar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endParaRPr>
          </a:p>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在此基础上，我们将取</a:t>
            </a:r>
            <a:r>
              <a:rPr lang="zh-CN" altLang="en-US" sz="2400" b="1" dirty="0">
                <a:solidFill>
                  <a:srgbClr val="00B0F0"/>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用户登录</a:t>
            </a:r>
            <a:r>
              <a:rPr lang="zh-CN" altLang="en-US" sz="2400" dirty="0">
                <a:solidFill>
                  <a:srgbClr val="00B0F0"/>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a:t>
            </a:r>
            <a:r>
              <a:rPr lang="zh-CN" altLang="en-US" sz="2400" b="1" dirty="0">
                <a:solidFill>
                  <a:srgbClr val="00B0F0"/>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用户论坛交流</a:t>
            </a: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两个用例进行讲解，并用时序图的方式展示一个更具体的实现过程从而直观地展示我们系统是如何在现有框架下完成用例的实现。</a:t>
            </a:r>
          </a:p>
        </p:txBody>
      </p:sp>
      <p:pic>
        <p:nvPicPr>
          <p:cNvPr id="8" name="图片 7">
            <a:extLst>
              <a:ext uri="{FF2B5EF4-FFF2-40B4-BE49-F238E27FC236}">
                <a16:creationId xmlns:a16="http://schemas.microsoft.com/office/drawing/2014/main" id="{88868B07-1EAB-49DC-90C3-343ADEE97034}"/>
              </a:ext>
            </a:extLst>
          </p:cNvPr>
          <p:cNvPicPr>
            <a:picLocks noChangeAspect="1"/>
          </p:cNvPicPr>
          <p:nvPr/>
        </p:nvPicPr>
        <p:blipFill>
          <a:blip r:embed="rId3"/>
          <a:stretch>
            <a:fillRect/>
          </a:stretch>
        </p:blipFill>
        <p:spPr>
          <a:xfrm>
            <a:off x="448420" y="1102680"/>
            <a:ext cx="5518032" cy="5214346"/>
          </a:xfrm>
          <a:prstGeom prst="rect">
            <a:avLst/>
          </a:prstGeom>
        </p:spPr>
      </p:pic>
    </p:spTree>
    <p:extLst>
      <p:ext uri="{BB962C8B-B14F-4D97-AF65-F5344CB8AC3E}">
        <p14:creationId xmlns:p14="http://schemas.microsoft.com/office/powerpoint/2010/main" val="4030067344"/>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7F8BEADF-2E28-4516-9211-51D2AB00EC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583" y="705119"/>
            <a:ext cx="7686675" cy="4400550"/>
          </a:xfrm>
          <a:prstGeom prst="rect">
            <a:avLst/>
          </a:prstGeom>
        </p:spPr>
      </p:pic>
      <p:pic>
        <p:nvPicPr>
          <p:cNvPr id="11" name="图片 10">
            <a:extLst>
              <a:ext uri="{FF2B5EF4-FFF2-40B4-BE49-F238E27FC236}">
                <a16:creationId xmlns:a16="http://schemas.microsoft.com/office/drawing/2014/main" id="{E2908CAD-BCC9-4346-ABFC-E28B46ADC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590" y="1991810"/>
            <a:ext cx="4362297" cy="3873981"/>
          </a:xfrm>
          <a:prstGeom prst="rect">
            <a:avLst/>
          </a:prstGeom>
        </p:spPr>
      </p:pic>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02</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用例实现</a:t>
            </a:r>
          </a:p>
        </p:txBody>
      </p:sp>
      <p:sp>
        <p:nvSpPr>
          <p:cNvPr id="12" name="文本框 11">
            <a:extLst>
              <a:ext uri="{FF2B5EF4-FFF2-40B4-BE49-F238E27FC236}">
                <a16:creationId xmlns:a16="http://schemas.microsoft.com/office/drawing/2014/main" id="{4019C099-FCF7-487E-9378-DA290F0584A1}"/>
              </a:ext>
            </a:extLst>
          </p:cNvPr>
          <p:cNvSpPr txBox="1"/>
          <p:nvPr/>
        </p:nvSpPr>
        <p:spPr>
          <a:xfrm>
            <a:off x="256609" y="874046"/>
            <a:ext cx="3648723" cy="461665"/>
          </a:xfrm>
          <a:prstGeom prst="rect">
            <a:avLst/>
          </a:prstGeom>
          <a:noFill/>
        </p:spPr>
        <p:txBody>
          <a:bodyPr wrap="square" rtlCol="0">
            <a:spAutoFit/>
          </a:bodyPr>
          <a:lstStyle/>
          <a:p>
            <a:r>
              <a:rPr lang="zh-CN" altLang="en-US" sz="2400" b="1" dirty="0">
                <a:latin typeface="Verdana Pro Cond Black" panose="020B0A06030504040204" pitchFamily="34" charset="0"/>
                <a:ea typeface="微软雅黑" panose="020B0503020204020204" pitchFamily="34" charset="-122"/>
              </a:rPr>
              <a:t>用户登录</a:t>
            </a:r>
          </a:p>
        </p:txBody>
      </p:sp>
      <p:sp>
        <p:nvSpPr>
          <p:cNvPr id="13" name="矩形 12">
            <a:extLst>
              <a:ext uri="{FF2B5EF4-FFF2-40B4-BE49-F238E27FC236}">
                <a16:creationId xmlns:a16="http://schemas.microsoft.com/office/drawing/2014/main" id="{CA515CE2-7DCC-4C8B-AA6D-84A2EB902DBC}"/>
              </a:ext>
            </a:extLst>
          </p:cNvPr>
          <p:cNvSpPr/>
          <p:nvPr/>
        </p:nvSpPr>
        <p:spPr>
          <a:xfrm>
            <a:off x="3353100" y="6128855"/>
            <a:ext cx="5925982" cy="369332"/>
          </a:xfrm>
          <a:prstGeom prst="rect">
            <a:avLst/>
          </a:prstGeom>
          <a:noFill/>
        </p:spPr>
        <p:txBody>
          <a:bodyPr wrap="square" lIns="0" tIns="0" rIns="0" bIns="0" rtlCol="0" anchor="t" anchorCtr="0">
            <a:spAutoFit/>
          </a:bodyPr>
          <a:lstStyle/>
          <a:p>
            <a:r>
              <a:rPr lang="zh-CN" altLang="en-US" sz="2400" dirty="0"/>
              <a:t>展现</a:t>
            </a:r>
            <a:r>
              <a:rPr lang="en-US" altLang="zh-CN" sz="2400" dirty="0"/>
              <a:t>subsystem</a:t>
            </a:r>
            <a:r>
              <a:rPr lang="zh-CN" altLang="en-US" sz="2400" dirty="0"/>
              <a:t>与</a:t>
            </a:r>
            <a:r>
              <a:rPr lang="en-US" altLang="zh-CN" sz="2400" dirty="0"/>
              <a:t>interface</a:t>
            </a:r>
            <a:r>
              <a:rPr lang="zh-CN" altLang="en-US" sz="2400" dirty="0"/>
              <a:t>的通讯与联系</a:t>
            </a:r>
          </a:p>
        </p:txBody>
      </p:sp>
      <p:cxnSp>
        <p:nvCxnSpPr>
          <p:cNvPr id="15" name="直接连接符 14">
            <a:extLst>
              <a:ext uri="{FF2B5EF4-FFF2-40B4-BE49-F238E27FC236}">
                <a16:creationId xmlns:a16="http://schemas.microsoft.com/office/drawing/2014/main" id="{B61208B7-5656-4D02-9291-3BB59247C0D8}"/>
              </a:ext>
            </a:extLst>
          </p:cNvPr>
          <p:cNvCxnSpPr>
            <a:cxnSpLocks/>
          </p:cNvCxnSpPr>
          <p:nvPr/>
        </p:nvCxnSpPr>
        <p:spPr>
          <a:xfrm>
            <a:off x="4789798" y="1991810"/>
            <a:ext cx="0" cy="350645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107538"/>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02</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用例实现</a:t>
            </a:r>
          </a:p>
        </p:txBody>
      </p:sp>
      <p:sp>
        <p:nvSpPr>
          <p:cNvPr id="13" name="矩形 12">
            <a:extLst>
              <a:ext uri="{FF2B5EF4-FFF2-40B4-BE49-F238E27FC236}">
                <a16:creationId xmlns:a16="http://schemas.microsoft.com/office/drawing/2014/main" id="{CA515CE2-7DCC-4C8B-AA6D-84A2EB902DBC}"/>
              </a:ext>
            </a:extLst>
          </p:cNvPr>
          <p:cNvSpPr/>
          <p:nvPr/>
        </p:nvSpPr>
        <p:spPr>
          <a:xfrm>
            <a:off x="256609" y="1600068"/>
            <a:ext cx="2774373" cy="1107996"/>
          </a:xfrm>
          <a:prstGeom prst="rect">
            <a:avLst/>
          </a:prstGeom>
          <a:noFill/>
        </p:spPr>
        <p:txBody>
          <a:bodyPr wrap="square" lIns="0" tIns="0" rIns="0" bIns="0" rtlCol="0" anchor="t" anchorCtr="0">
            <a:spAutoFit/>
          </a:bodyPr>
          <a:lstStyle/>
          <a:p>
            <a:r>
              <a:rPr lang="zh-CN" altLang="en-US" sz="2400" dirty="0"/>
              <a:t>具体地阐述架构如何参与到用户登录用例的具体实现</a:t>
            </a:r>
          </a:p>
        </p:txBody>
      </p:sp>
      <p:sp>
        <p:nvSpPr>
          <p:cNvPr id="16" name="文本框 15">
            <a:extLst>
              <a:ext uri="{FF2B5EF4-FFF2-40B4-BE49-F238E27FC236}">
                <a16:creationId xmlns:a16="http://schemas.microsoft.com/office/drawing/2014/main" id="{F73E396A-52C8-462F-9168-A203DDA226E7}"/>
              </a:ext>
            </a:extLst>
          </p:cNvPr>
          <p:cNvSpPr txBox="1"/>
          <p:nvPr/>
        </p:nvSpPr>
        <p:spPr>
          <a:xfrm>
            <a:off x="239857" y="875012"/>
            <a:ext cx="3648723" cy="461665"/>
          </a:xfrm>
          <a:prstGeom prst="rect">
            <a:avLst/>
          </a:prstGeom>
          <a:noFill/>
        </p:spPr>
        <p:txBody>
          <a:bodyPr wrap="square" rtlCol="0">
            <a:spAutoFit/>
          </a:bodyPr>
          <a:lstStyle/>
          <a:p>
            <a:r>
              <a:rPr lang="zh-CN" altLang="en-US" sz="2400" b="1" dirty="0">
                <a:latin typeface="Verdana Pro Cond Black" panose="020B0A06030504040204" pitchFamily="34" charset="0"/>
                <a:ea typeface="微软雅黑" panose="020B0503020204020204" pitchFamily="34" charset="-122"/>
              </a:rPr>
              <a:t>用户登录</a:t>
            </a:r>
          </a:p>
        </p:txBody>
      </p:sp>
      <p:sp>
        <p:nvSpPr>
          <p:cNvPr id="19" name="矩形 18">
            <a:extLst>
              <a:ext uri="{FF2B5EF4-FFF2-40B4-BE49-F238E27FC236}">
                <a16:creationId xmlns:a16="http://schemas.microsoft.com/office/drawing/2014/main" id="{D9B7CDB6-B816-4411-A618-F13B892BB092}"/>
              </a:ext>
            </a:extLst>
          </p:cNvPr>
          <p:cNvSpPr/>
          <p:nvPr/>
        </p:nvSpPr>
        <p:spPr>
          <a:xfrm>
            <a:off x="256609" y="3009182"/>
            <a:ext cx="3173178" cy="3693319"/>
          </a:xfrm>
          <a:prstGeom prst="rect">
            <a:avLst/>
          </a:prstGeom>
          <a:noFill/>
        </p:spPr>
        <p:txBody>
          <a:bodyPr wrap="square" lIns="0" tIns="0" rIns="0" bIns="0" rtlCol="0" anchor="t" anchorCtr="0">
            <a:spAutoFit/>
          </a:bodyPr>
          <a:lstStyle/>
          <a:p>
            <a:r>
              <a:rPr lang="zh-CN" altLang="en-US" sz="2400" dirty="0"/>
              <a:t>用户登录时序图：</a:t>
            </a:r>
            <a:endParaRPr lang="en-US" altLang="zh-CN" sz="2400" dirty="0"/>
          </a:p>
          <a:p>
            <a:r>
              <a:rPr lang="en-US" altLang="zh-CN" sz="2400" dirty="0"/>
              <a:t>1.</a:t>
            </a:r>
            <a:r>
              <a:rPr lang="zh-CN" altLang="en-US" sz="2400" dirty="0"/>
              <a:t>框架与数据库的交互</a:t>
            </a:r>
            <a:endParaRPr lang="en-US" altLang="zh-CN" sz="2400" dirty="0"/>
          </a:p>
          <a:p>
            <a:endParaRPr lang="en-US" altLang="zh-CN" sz="2400" dirty="0"/>
          </a:p>
          <a:p>
            <a:r>
              <a:rPr lang="en-US" altLang="zh-CN" sz="2400" dirty="0"/>
              <a:t>2.(token used)</a:t>
            </a:r>
            <a:r>
              <a:rPr lang="zh-CN" altLang="en-US" sz="2400" dirty="0"/>
              <a:t> 认证框架</a:t>
            </a:r>
            <a:r>
              <a:rPr lang="en-US" altLang="zh-CN" sz="2400" dirty="0" err="1"/>
              <a:t>sa</a:t>
            </a:r>
            <a:r>
              <a:rPr lang="en-US" altLang="zh-CN" sz="2400" dirty="0"/>
              <a:t>-token</a:t>
            </a:r>
            <a:r>
              <a:rPr lang="zh-CN" altLang="en-US" sz="2400" dirty="0"/>
              <a:t>的登录认证</a:t>
            </a:r>
            <a:endParaRPr lang="en-US" altLang="zh-CN" sz="2400" dirty="0"/>
          </a:p>
          <a:p>
            <a:endParaRPr lang="en-US" altLang="zh-CN" sz="2400" dirty="0"/>
          </a:p>
          <a:p>
            <a:r>
              <a:rPr lang="en-US" altLang="zh-CN" sz="2400" dirty="0"/>
              <a:t>3.(token used)</a:t>
            </a:r>
            <a:r>
              <a:rPr lang="zh-CN" altLang="en-US" sz="2400" dirty="0"/>
              <a:t>登录状态在网页切换时实时认证</a:t>
            </a:r>
            <a:endParaRPr lang="en-US" altLang="zh-CN" sz="2400" dirty="0"/>
          </a:p>
          <a:p>
            <a:endParaRPr lang="en-US" altLang="zh-CN" sz="2400" dirty="0"/>
          </a:p>
          <a:p>
            <a:r>
              <a:rPr lang="en-US" altLang="zh-CN" sz="2400" dirty="0"/>
              <a:t>4.ELK</a:t>
            </a:r>
            <a:r>
              <a:rPr lang="zh-CN" altLang="en-US" sz="2400" dirty="0"/>
              <a:t>日志服务</a:t>
            </a:r>
            <a:endParaRPr lang="en-US" altLang="zh-CN" sz="2400" dirty="0"/>
          </a:p>
        </p:txBody>
      </p:sp>
      <p:pic>
        <p:nvPicPr>
          <p:cNvPr id="25" name="图片 24">
            <a:extLst>
              <a:ext uri="{FF2B5EF4-FFF2-40B4-BE49-F238E27FC236}">
                <a16:creationId xmlns:a16="http://schemas.microsoft.com/office/drawing/2014/main" id="{000C8399-CFCC-488F-8D18-7C164CD20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3927" y="875012"/>
            <a:ext cx="7259271" cy="6308499"/>
          </a:xfrm>
          <a:prstGeom prst="rect">
            <a:avLst/>
          </a:prstGeom>
        </p:spPr>
      </p:pic>
    </p:spTree>
    <p:extLst>
      <p:ext uri="{BB962C8B-B14F-4D97-AF65-F5344CB8AC3E}">
        <p14:creationId xmlns:p14="http://schemas.microsoft.com/office/powerpoint/2010/main" val="323864452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25553E20-2A1F-4E17-8914-0ED031F2E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57" y="1271385"/>
            <a:ext cx="9318527" cy="4889351"/>
          </a:xfrm>
          <a:prstGeom prst="rect">
            <a:avLst/>
          </a:prstGeom>
        </p:spPr>
      </p:pic>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02</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用例实现</a:t>
            </a:r>
          </a:p>
        </p:txBody>
      </p:sp>
      <p:sp>
        <p:nvSpPr>
          <p:cNvPr id="12" name="文本框 11">
            <a:extLst>
              <a:ext uri="{FF2B5EF4-FFF2-40B4-BE49-F238E27FC236}">
                <a16:creationId xmlns:a16="http://schemas.microsoft.com/office/drawing/2014/main" id="{4019C099-FCF7-487E-9378-DA290F0584A1}"/>
              </a:ext>
            </a:extLst>
          </p:cNvPr>
          <p:cNvSpPr txBox="1"/>
          <p:nvPr/>
        </p:nvSpPr>
        <p:spPr>
          <a:xfrm>
            <a:off x="256609" y="874046"/>
            <a:ext cx="3648723" cy="461665"/>
          </a:xfrm>
          <a:prstGeom prst="rect">
            <a:avLst/>
          </a:prstGeom>
          <a:noFill/>
        </p:spPr>
        <p:txBody>
          <a:bodyPr wrap="square" rtlCol="0">
            <a:spAutoFit/>
          </a:bodyPr>
          <a:lstStyle/>
          <a:p>
            <a:r>
              <a:rPr lang="zh-CN" altLang="en-US" sz="2400" b="1" dirty="0">
                <a:latin typeface="Verdana Pro Cond Black" panose="020B0A06030504040204" pitchFamily="34" charset="0"/>
                <a:ea typeface="微软雅黑" panose="020B0503020204020204" pitchFamily="34" charset="-122"/>
              </a:rPr>
              <a:t>用户论坛交流</a:t>
            </a:r>
          </a:p>
        </p:txBody>
      </p:sp>
      <p:sp>
        <p:nvSpPr>
          <p:cNvPr id="13" name="矩形 12">
            <a:extLst>
              <a:ext uri="{FF2B5EF4-FFF2-40B4-BE49-F238E27FC236}">
                <a16:creationId xmlns:a16="http://schemas.microsoft.com/office/drawing/2014/main" id="{CA515CE2-7DCC-4C8B-AA6D-84A2EB902DBC}"/>
              </a:ext>
            </a:extLst>
          </p:cNvPr>
          <p:cNvSpPr/>
          <p:nvPr/>
        </p:nvSpPr>
        <p:spPr>
          <a:xfrm>
            <a:off x="3173011" y="6279091"/>
            <a:ext cx="8228674" cy="369332"/>
          </a:xfrm>
          <a:prstGeom prst="rect">
            <a:avLst/>
          </a:prstGeom>
          <a:noFill/>
        </p:spPr>
        <p:txBody>
          <a:bodyPr wrap="square" lIns="0" tIns="0" rIns="0" bIns="0" rtlCol="0" anchor="t" anchorCtr="0">
            <a:spAutoFit/>
          </a:bodyPr>
          <a:lstStyle/>
          <a:p>
            <a:r>
              <a:rPr lang="zh-CN" altLang="en-US" sz="2400" dirty="0"/>
              <a:t>展现</a:t>
            </a:r>
            <a:r>
              <a:rPr lang="en-US" altLang="zh-CN" sz="2400" dirty="0"/>
              <a:t>subsystem</a:t>
            </a:r>
            <a:r>
              <a:rPr lang="zh-CN" altLang="en-US" sz="2400" dirty="0"/>
              <a:t>与</a:t>
            </a:r>
            <a:r>
              <a:rPr lang="en-US" altLang="zh-CN" sz="2400" dirty="0"/>
              <a:t>interface</a:t>
            </a:r>
            <a:r>
              <a:rPr lang="zh-CN" altLang="en-US" sz="2400" dirty="0"/>
              <a:t>的通讯与联系</a:t>
            </a:r>
          </a:p>
        </p:txBody>
      </p:sp>
      <p:sp>
        <p:nvSpPr>
          <p:cNvPr id="14" name="矩形 13">
            <a:extLst>
              <a:ext uri="{FF2B5EF4-FFF2-40B4-BE49-F238E27FC236}">
                <a16:creationId xmlns:a16="http://schemas.microsoft.com/office/drawing/2014/main" id="{F91A060D-0E14-4980-A838-35DBCBF2BAF0}"/>
              </a:ext>
            </a:extLst>
          </p:cNvPr>
          <p:cNvSpPr/>
          <p:nvPr/>
        </p:nvSpPr>
        <p:spPr>
          <a:xfrm>
            <a:off x="2372891" y="928857"/>
            <a:ext cx="8228674" cy="369332"/>
          </a:xfrm>
          <a:prstGeom prst="rect">
            <a:avLst/>
          </a:prstGeom>
          <a:noFill/>
        </p:spPr>
        <p:txBody>
          <a:bodyPr wrap="square" lIns="0" tIns="0" rIns="0" bIns="0" rtlCol="0" anchor="t" anchorCtr="0">
            <a:spAutoFit/>
          </a:bodyPr>
          <a:lstStyle/>
          <a:p>
            <a:r>
              <a:rPr lang="zh-CN" altLang="en-US" sz="2400" dirty="0"/>
              <a:t>包括：发表专栏，发表评论</a:t>
            </a:r>
          </a:p>
        </p:txBody>
      </p:sp>
      <p:pic>
        <p:nvPicPr>
          <p:cNvPr id="27" name="图片 26">
            <a:extLst>
              <a:ext uri="{FF2B5EF4-FFF2-40B4-BE49-F238E27FC236}">
                <a16:creationId xmlns:a16="http://schemas.microsoft.com/office/drawing/2014/main" id="{C83D9565-6B6D-4EEF-B836-9AB33B39F6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7348" y="2384847"/>
            <a:ext cx="4981284" cy="3802403"/>
          </a:xfrm>
          <a:prstGeom prst="rect">
            <a:avLst/>
          </a:prstGeom>
        </p:spPr>
      </p:pic>
    </p:spTree>
    <p:extLst>
      <p:ext uri="{BB962C8B-B14F-4D97-AF65-F5344CB8AC3E}">
        <p14:creationId xmlns:p14="http://schemas.microsoft.com/office/powerpoint/2010/main" val="89207084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02</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用例实现</a:t>
            </a:r>
          </a:p>
        </p:txBody>
      </p:sp>
      <p:sp>
        <p:nvSpPr>
          <p:cNvPr id="13" name="矩形 12">
            <a:extLst>
              <a:ext uri="{FF2B5EF4-FFF2-40B4-BE49-F238E27FC236}">
                <a16:creationId xmlns:a16="http://schemas.microsoft.com/office/drawing/2014/main" id="{CA515CE2-7DCC-4C8B-AA6D-84A2EB902DBC}"/>
              </a:ext>
            </a:extLst>
          </p:cNvPr>
          <p:cNvSpPr/>
          <p:nvPr/>
        </p:nvSpPr>
        <p:spPr>
          <a:xfrm>
            <a:off x="146080" y="1692400"/>
            <a:ext cx="2292496" cy="1477328"/>
          </a:xfrm>
          <a:prstGeom prst="rect">
            <a:avLst/>
          </a:prstGeom>
          <a:noFill/>
        </p:spPr>
        <p:txBody>
          <a:bodyPr wrap="square" lIns="0" tIns="0" rIns="0" bIns="0" rtlCol="0" anchor="t" anchorCtr="0">
            <a:spAutoFit/>
          </a:bodyPr>
          <a:lstStyle/>
          <a:p>
            <a:r>
              <a:rPr lang="zh-CN" altLang="en-US" sz="2400" dirty="0"/>
              <a:t>具体地阐述架构如何参与到用户登录用例的具体实现</a:t>
            </a:r>
          </a:p>
        </p:txBody>
      </p:sp>
      <p:sp>
        <p:nvSpPr>
          <p:cNvPr id="16" name="文本框 15">
            <a:extLst>
              <a:ext uri="{FF2B5EF4-FFF2-40B4-BE49-F238E27FC236}">
                <a16:creationId xmlns:a16="http://schemas.microsoft.com/office/drawing/2014/main" id="{F73E396A-52C8-462F-9168-A203DDA226E7}"/>
              </a:ext>
            </a:extLst>
          </p:cNvPr>
          <p:cNvSpPr txBox="1"/>
          <p:nvPr/>
        </p:nvSpPr>
        <p:spPr>
          <a:xfrm>
            <a:off x="239857" y="875012"/>
            <a:ext cx="3648723" cy="461665"/>
          </a:xfrm>
          <a:prstGeom prst="rect">
            <a:avLst/>
          </a:prstGeom>
          <a:noFill/>
        </p:spPr>
        <p:txBody>
          <a:bodyPr wrap="square" rtlCol="0">
            <a:spAutoFit/>
          </a:bodyPr>
          <a:lstStyle/>
          <a:p>
            <a:r>
              <a:rPr lang="zh-CN" altLang="en-US" sz="2400" b="1" dirty="0">
                <a:latin typeface="Verdana Pro Cond Black" panose="020B0A06030504040204" pitchFamily="34" charset="0"/>
                <a:ea typeface="微软雅黑" panose="020B0503020204020204" pitchFamily="34" charset="-122"/>
              </a:rPr>
              <a:t>用户论坛交流</a:t>
            </a:r>
          </a:p>
        </p:txBody>
      </p:sp>
      <p:sp>
        <p:nvSpPr>
          <p:cNvPr id="19" name="矩形 18">
            <a:extLst>
              <a:ext uri="{FF2B5EF4-FFF2-40B4-BE49-F238E27FC236}">
                <a16:creationId xmlns:a16="http://schemas.microsoft.com/office/drawing/2014/main" id="{D9B7CDB6-B816-4411-A618-F13B892BB092}"/>
              </a:ext>
            </a:extLst>
          </p:cNvPr>
          <p:cNvSpPr/>
          <p:nvPr/>
        </p:nvSpPr>
        <p:spPr>
          <a:xfrm>
            <a:off x="88527" y="3688272"/>
            <a:ext cx="2286663" cy="2585323"/>
          </a:xfrm>
          <a:prstGeom prst="rect">
            <a:avLst/>
          </a:prstGeom>
          <a:noFill/>
        </p:spPr>
        <p:txBody>
          <a:bodyPr wrap="square" lIns="0" tIns="0" rIns="0" bIns="0" rtlCol="0" anchor="t" anchorCtr="0">
            <a:spAutoFit/>
          </a:bodyPr>
          <a:lstStyle/>
          <a:p>
            <a:r>
              <a:rPr lang="zh-CN" altLang="en-US" sz="2400" dirty="0"/>
              <a:t>论坛交流时序图：</a:t>
            </a:r>
            <a:endParaRPr lang="en-US" altLang="zh-CN" sz="2400" dirty="0"/>
          </a:p>
          <a:p>
            <a:r>
              <a:rPr lang="en-US" altLang="zh-CN" sz="2400" dirty="0"/>
              <a:t>1.Ajax</a:t>
            </a:r>
            <a:r>
              <a:rPr lang="zh-CN" altLang="en-US" sz="2400" dirty="0"/>
              <a:t>的应用</a:t>
            </a:r>
            <a:endParaRPr lang="en-US" altLang="zh-CN" sz="2400" dirty="0"/>
          </a:p>
          <a:p>
            <a:r>
              <a:rPr lang="en-US" altLang="zh-CN" sz="2400" dirty="0"/>
              <a:t>2.Spring MVC</a:t>
            </a:r>
          </a:p>
          <a:p>
            <a:r>
              <a:rPr lang="zh-CN" altLang="en-US" sz="2400" dirty="0"/>
              <a:t>调用外部系用</a:t>
            </a:r>
            <a:r>
              <a:rPr lang="en-US" altLang="zh-CN" sz="2400" dirty="0"/>
              <a:t>Google Captcha</a:t>
            </a:r>
          </a:p>
          <a:p>
            <a:r>
              <a:rPr lang="zh-CN" altLang="en-US" sz="2400" dirty="0"/>
              <a:t>验证系统保持</a:t>
            </a:r>
            <a:endParaRPr lang="en-US" altLang="zh-CN" sz="2400" dirty="0"/>
          </a:p>
          <a:p>
            <a:r>
              <a:rPr lang="zh-CN" altLang="en-US" sz="2400" dirty="0"/>
              <a:t>论坛发帖安全</a:t>
            </a:r>
            <a:endParaRPr lang="en-US" altLang="zh-CN" sz="2400" dirty="0"/>
          </a:p>
        </p:txBody>
      </p:sp>
      <p:pic>
        <p:nvPicPr>
          <p:cNvPr id="18" name="图片 17">
            <a:extLst>
              <a:ext uri="{FF2B5EF4-FFF2-40B4-BE49-F238E27FC236}">
                <a16:creationId xmlns:a16="http://schemas.microsoft.com/office/drawing/2014/main" id="{EE49BBF4-00F1-4F7D-A714-31D41CEFCF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4485" y="259272"/>
            <a:ext cx="10611909" cy="6858000"/>
          </a:xfrm>
          <a:prstGeom prst="rect">
            <a:avLst/>
          </a:prstGeom>
        </p:spPr>
      </p:pic>
    </p:spTree>
    <p:extLst>
      <p:ext uri="{BB962C8B-B14F-4D97-AF65-F5344CB8AC3E}">
        <p14:creationId xmlns:p14="http://schemas.microsoft.com/office/powerpoint/2010/main" val="2862217216"/>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A5CFE5"/>
        </a:solidFill>
        <a:effectLst/>
      </p:bgPr>
    </p:bg>
    <p:spTree>
      <p:nvGrpSpPr>
        <p:cNvPr id="1" name=""/>
        <p:cNvGrpSpPr/>
        <p:nvPr/>
      </p:nvGrpSpPr>
      <p:grpSpPr>
        <a:xfrm>
          <a:off x="0" y="0"/>
          <a:ext cx="0" cy="0"/>
          <a:chOff x="0" y="0"/>
          <a:chExt cx="0" cy="0"/>
        </a:xfrm>
      </p:grpSpPr>
      <p:sp>
        <p:nvSpPr>
          <p:cNvPr id="7" name="文本框 6"/>
          <p:cNvSpPr txBox="1"/>
          <p:nvPr/>
        </p:nvSpPr>
        <p:spPr>
          <a:xfrm>
            <a:off x="4443246" y="2668173"/>
            <a:ext cx="6388039" cy="1107996"/>
          </a:xfrm>
          <a:prstGeom prst="rect">
            <a:avLst/>
          </a:prstGeom>
          <a:noFill/>
        </p:spPr>
        <p:txBody>
          <a:bodyPr wrap="square" rtlCol="0">
            <a:spAutoFit/>
          </a:bodyPr>
          <a:lstStyle/>
          <a:p>
            <a:r>
              <a:rPr lang="zh-CN" altLang="en-US" sz="6600" dirty="0">
                <a:solidFill>
                  <a:schemeClr val="bg1"/>
                </a:solidFill>
                <a:latin typeface="幼圆" panose="02010509060101010101" pitchFamily="49" charset="-122"/>
                <a:ea typeface="幼圆" panose="02010509060101010101" pitchFamily="49" charset="-122"/>
              </a:rPr>
              <a:t>原型开发</a:t>
            </a:r>
          </a:p>
        </p:txBody>
      </p:sp>
      <p:sp>
        <p:nvSpPr>
          <p:cNvPr id="8" name="等腰三角形 7"/>
          <p:cNvSpPr/>
          <p:nvPr/>
        </p:nvSpPr>
        <p:spPr>
          <a:xfrm rot="17411441">
            <a:off x="8446457" y="2611998"/>
            <a:ext cx="157387" cy="397133"/>
          </a:xfrm>
          <a:prstGeom prst="triangle">
            <a:avLst/>
          </a:prstGeom>
          <a:solidFill>
            <a:schemeClr val="accent5">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3615302">
            <a:off x="8195808" y="2386956"/>
            <a:ext cx="105790" cy="511888"/>
          </a:xfrm>
          <a:prstGeom prst="triangl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a:srcRect/>
          <a:stretch>
            <a:fillRect/>
          </a:stretch>
        </p:blipFill>
        <p:spPr>
          <a:xfrm>
            <a:off x="3139729" y="1771197"/>
            <a:ext cx="3365284" cy="2901948"/>
          </a:xfrm>
          <a:custGeom>
            <a:avLst/>
            <a:gdLst>
              <a:gd name="connsiteX0" fmla="*/ 0 w 3365284"/>
              <a:gd name="connsiteY0" fmla="*/ 0 h 2901948"/>
              <a:gd name="connsiteX1" fmla="*/ 3365284 w 3365284"/>
              <a:gd name="connsiteY1" fmla="*/ 0 h 2901948"/>
              <a:gd name="connsiteX2" fmla="*/ 3365284 w 3365284"/>
              <a:gd name="connsiteY2" fmla="*/ 624244 h 2901948"/>
              <a:gd name="connsiteX3" fmla="*/ 1524908 w 3365284"/>
              <a:gd name="connsiteY3" fmla="*/ 624244 h 2901948"/>
              <a:gd name="connsiteX4" fmla="*/ 1524908 w 3365284"/>
              <a:gd name="connsiteY4" fmla="*/ 2289173 h 2901948"/>
              <a:gd name="connsiteX5" fmla="*/ 3365284 w 3365284"/>
              <a:gd name="connsiteY5" fmla="*/ 2289173 h 2901948"/>
              <a:gd name="connsiteX6" fmla="*/ 3365284 w 3365284"/>
              <a:gd name="connsiteY6" fmla="*/ 2901948 h 2901948"/>
              <a:gd name="connsiteX7" fmla="*/ 0 w 3365284"/>
              <a:gd name="connsiteY7" fmla="*/ 2901948 h 290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5284" h="2901948">
                <a:moveTo>
                  <a:pt x="0" y="0"/>
                </a:moveTo>
                <a:lnTo>
                  <a:pt x="3365284" y="0"/>
                </a:lnTo>
                <a:lnTo>
                  <a:pt x="3365284" y="624244"/>
                </a:lnTo>
                <a:lnTo>
                  <a:pt x="1524908" y="624244"/>
                </a:lnTo>
                <a:lnTo>
                  <a:pt x="1524908" y="2289173"/>
                </a:lnTo>
                <a:lnTo>
                  <a:pt x="3365284" y="2289173"/>
                </a:lnTo>
                <a:lnTo>
                  <a:pt x="3365284" y="2901948"/>
                </a:lnTo>
                <a:lnTo>
                  <a:pt x="0" y="2901948"/>
                </a:lnTo>
                <a:close/>
              </a:path>
            </a:pathLst>
          </a:custGeom>
        </p:spPr>
      </p:pic>
    </p:spTree>
    <p:extLst>
      <p:ext uri="{BB962C8B-B14F-4D97-AF65-F5344CB8AC3E}">
        <p14:creationId xmlns:p14="http://schemas.microsoft.com/office/powerpoint/2010/main" val="190115880"/>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06</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原型开发</a:t>
            </a:r>
          </a:p>
        </p:txBody>
      </p:sp>
      <p:sp>
        <p:nvSpPr>
          <p:cNvPr id="8" name="矩形 7"/>
          <p:cNvSpPr/>
          <p:nvPr/>
        </p:nvSpPr>
        <p:spPr>
          <a:xfrm>
            <a:off x="0" y="2125305"/>
            <a:ext cx="12192000" cy="576064"/>
          </a:xfrm>
          <a:prstGeom prst="rect">
            <a:avLst/>
          </a:prstGeom>
          <a:solidFill>
            <a:srgbClr val="CDE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文本框 8"/>
          <p:cNvSpPr txBox="1"/>
          <p:nvPr/>
        </p:nvSpPr>
        <p:spPr>
          <a:xfrm>
            <a:off x="1605477" y="2208528"/>
            <a:ext cx="252028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在线论坛系统</a:t>
            </a:r>
          </a:p>
        </p:txBody>
      </p:sp>
      <p:pic>
        <p:nvPicPr>
          <p:cNvPr id="20" name="图片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27849" y="1381062"/>
            <a:ext cx="7423371" cy="4536504"/>
          </a:xfrm>
          <a:prstGeom prst="rect">
            <a:avLst/>
          </a:prstGeom>
        </p:spPr>
      </p:pic>
      <p:sp>
        <p:nvSpPr>
          <p:cNvPr id="23" name="矩形 22">
            <a:extLst>
              <a:ext uri="{FF2B5EF4-FFF2-40B4-BE49-F238E27FC236}">
                <a16:creationId xmlns:a16="http://schemas.microsoft.com/office/drawing/2014/main" id="{BBB8EF61-59C9-4278-81E5-EE8B494E5A00}"/>
              </a:ext>
            </a:extLst>
          </p:cNvPr>
          <p:cNvSpPr/>
          <p:nvPr/>
        </p:nvSpPr>
        <p:spPr>
          <a:xfrm>
            <a:off x="738183" y="3317239"/>
            <a:ext cx="4011980" cy="901401"/>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我们选取了在线论坛系统</a:t>
            </a:r>
            <a:endPar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endParaRPr>
          </a:p>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作为原型开发的一个示例</a:t>
            </a:r>
          </a:p>
        </p:txBody>
      </p:sp>
      <p:pic>
        <p:nvPicPr>
          <p:cNvPr id="13" name="图形 12">
            <a:extLst>
              <a:ext uri="{FF2B5EF4-FFF2-40B4-BE49-F238E27FC236}">
                <a16:creationId xmlns:a16="http://schemas.microsoft.com/office/drawing/2014/main" id="{65990941-0635-40BA-A050-55D573AFA5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7727" y="1885967"/>
            <a:ext cx="1045231" cy="1045231"/>
          </a:xfrm>
          <a:prstGeom prst="rect">
            <a:avLst/>
          </a:prstGeom>
        </p:spPr>
      </p:pic>
      <p:pic>
        <p:nvPicPr>
          <p:cNvPr id="15" name="图片 14">
            <a:extLst>
              <a:ext uri="{FF2B5EF4-FFF2-40B4-BE49-F238E27FC236}">
                <a16:creationId xmlns:a16="http://schemas.microsoft.com/office/drawing/2014/main" id="{84350957-0B06-410A-A2A6-FDD6BDA4DD5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457" r="4426"/>
          <a:stretch/>
        </p:blipFill>
        <p:spPr>
          <a:xfrm>
            <a:off x="5717710" y="1804386"/>
            <a:ext cx="5365962" cy="3386957"/>
          </a:xfrm>
          <a:prstGeom prst="rect">
            <a:avLst/>
          </a:prstGeom>
        </p:spPr>
      </p:pic>
    </p:spTree>
    <p:extLst>
      <p:ext uri="{BB962C8B-B14F-4D97-AF65-F5344CB8AC3E}">
        <p14:creationId xmlns:p14="http://schemas.microsoft.com/office/powerpoint/2010/main" val="365916832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7" name="文本框 6"/>
          <p:cNvSpPr txBox="1"/>
          <p:nvPr/>
        </p:nvSpPr>
        <p:spPr>
          <a:xfrm>
            <a:off x="3343789" y="2744373"/>
            <a:ext cx="6388039" cy="1107996"/>
          </a:xfrm>
          <a:prstGeom prst="rect">
            <a:avLst/>
          </a:prstGeom>
          <a:noFill/>
        </p:spPr>
        <p:txBody>
          <a:bodyPr wrap="square" rtlCol="0">
            <a:spAutoFit/>
          </a:bodyPr>
          <a:lstStyle/>
          <a:p>
            <a:r>
              <a:rPr lang="zh-CN" altLang="en-US" sz="6600" dirty="0">
                <a:solidFill>
                  <a:schemeClr val="bg1"/>
                </a:solidFill>
                <a:latin typeface="幼圆" panose="02010509060101010101" pitchFamily="49" charset="-122"/>
                <a:ea typeface="幼圆" panose="02010509060101010101" pitchFamily="49" charset="-122"/>
              </a:rPr>
              <a:t>架构风格</a:t>
            </a:r>
          </a:p>
        </p:txBody>
      </p:sp>
      <p:sp>
        <p:nvSpPr>
          <p:cNvPr id="8" name="等腰三角形 7"/>
          <p:cNvSpPr/>
          <p:nvPr/>
        </p:nvSpPr>
        <p:spPr>
          <a:xfrm rot="17411441">
            <a:off x="9537032" y="2688198"/>
            <a:ext cx="157387" cy="397133"/>
          </a:xfrm>
          <a:prstGeom prst="triangle">
            <a:avLst/>
          </a:prstGeom>
          <a:solidFill>
            <a:schemeClr val="accent5">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3615302">
            <a:off x="9286383" y="2463156"/>
            <a:ext cx="105790" cy="511888"/>
          </a:xfrm>
          <a:prstGeom prst="triangl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2"/>
          <a:srcRect/>
          <a:stretch>
            <a:fillRect/>
          </a:stretch>
        </p:blipFill>
        <p:spPr>
          <a:xfrm>
            <a:off x="2040272" y="1847397"/>
            <a:ext cx="3365284" cy="2901948"/>
          </a:xfrm>
          <a:custGeom>
            <a:avLst/>
            <a:gdLst>
              <a:gd name="connsiteX0" fmla="*/ 0 w 3365284"/>
              <a:gd name="connsiteY0" fmla="*/ 0 h 2901948"/>
              <a:gd name="connsiteX1" fmla="*/ 3365284 w 3365284"/>
              <a:gd name="connsiteY1" fmla="*/ 0 h 2901948"/>
              <a:gd name="connsiteX2" fmla="*/ 3365284 w 3365284"/>
              <a:gd name="connsiteY2" fmla="*/ 624244 h 2901948"/>
              <a:gd name="connsiteX3" fmla="*/ 1524908 w 3365284"/>
              <a:gd name="connsiteY3" fmla="*/ 624244 h 2901948"/>
              <a:gd name="connsiteX4" fmla="*/ 1524908 w 3365284"/>
              <a:gd name="connsiteY4" fmla="*/ 2289173 h 2901948"/>
              <a:gd name="connsiteX5" fmla="*/ 3365284 w 3365284"/>
              <a:gd name="connsiteY5" fmla="*/ 2289173 h 2901948"/>
              <a:gd name="connsiteX6" fmla="*/ 3365284 w 3365284"/>
              <a:gd name="connsiteY6" fmla="*/ 2901948 h 2901948"/>
              <a:gd name="connsiteX7" fmla="*/ 0 w 3365284"/>
              <a:gd name="connsiteY7" fmla="*/ 2901948 h 290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5284" h="2901948">
                <a:moveTo>
                  <a:pt x="0" y="0"/>
                </a:moveTo>
                <a:lnTo>
                  <a:pt x="3365284" y="0"/>
                </a:lnTo>
                <a:lnTo>
                  <a:pt x="3365284" y="624244"/>
                </a:lnTo>
                <a:lnTo>
                  <a:pt x="1524908" y="624244"/>
                </a:lnTo>
                <a:lnTo>
                  <a:pt x="1524908" y="2289173"/>
                </a:lnTo>
                <a:lnTo>
                  <a:pt x="3365284" y="2289173"/>
                </a:lnTo>
                <a:lnTo>
                  <a:pt x="3365284" y="2901948"/>
                </a:lnTo>
                <a:lnTo>
                  <a:pt x="0" y="2901948"/>
                </a:lnTo>
                <a:close/>
              </a:path>
            </a:pathLst>
          </a:custGeom>
        </p:spPr>
      </p:pic>
    </p:spTree>
    <p:extLst>
      <p:ext uri="{BB962C8B-B14F-4D97-AF65-F5344CB8AC3E}">
        <p14:creationId xmlns:p14="http://schemas.microsoft.com/office/powerpoint/2010/main" val="3881413630"/>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06</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原型开发</a:t>
            </a:r>
          </a:p>
        </p:txBody>
      </p:sp>
      <p:sp>
        <p:nvSpPr>
          <p:cNvPr id="8" name="矩形 7"/>
          <p:cNvSpPr/>
          <p:nvPr/>
        </p:nvSpPr>
        <p:spPr>
          <a:xfrm>
            <a:off x="0" y="1113503"/>
            <a:ext cx="12192000" cy="576064"/>
          </a:xfrm>
          <a:prstGeom prst="rect">
            <a:avLst/>
          </a:prstGeom>
          <a:solidFill>
            <a:srgbClr val="CDE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文本框 8"/>
          <p:cNvSpPr txBox="1"/>
          <p:nvPr/>
        </p:nvSpPr>
        <p:spPr>
          <a:xfrm>
            <a:off x="675837" y="1167159"/>
            <a:ext cx="252028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前端开发</a:t>
            </a:r>
          </a:p>
        </p:txBody>
      </p:sp>
      <p:sp>
        <p:nvSpPr>
          <p:cNvPr id="23" name="矩形 22">
            <a:extLst>
              <a:ext uri="{FF2B5EF4-FFF2-40B4-BE49-F238E27FC236}">
                <a16:creationId xmlns:a16="http://schemas.microsoft.com/office/drawing/2014/main" id="{BBB8EF61-59C9-4278-81E5-EE8B494E5A00}"/>
              </a:ext>
            </a:extLst>
          </p:cNvPr>
          <p:cNvSpPr/>
          <p:nvPr/>
        </p:nvSpPr>
        <p:spPr>
          <a:xfrm>
            <a:off x="1548245" y="5690841"/>
            <a:ext cx="4218709" cy="384336"/>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通过</a:t>
            </a:r>
            <a:r>
              <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VUE</a:t>
            </a: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开发，代码如上所示</a:t>
            </a:r>
          </a:p>
        </p:txBody>
      </p:sp>
      <p:pic>
        <p:nvPicPr>
          <p:cNvPr id="1026" name="Picture 2" descr="img">
            <a:extLst>
              <a:ext uri="{FF2B5EF4-FFF2-40B4-BE49-F238E27FC236}">
                <a16:creationId xmlns:a16="http://schemas.microsoft.com/office/drawing/2014/main" id="{BA37860D-E0C6-4340-BCF9-399D27E28D4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440" y="2556745"/>
            <a:ext cx="6850158" cy="2773065"/>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086E49C3-62AE-41E6-8489-DD56FE0A8795}"/>
              </a:ext>
            </a:extLst>
          </p:cNvPr>
          <p:cNvSpPr/>
          <p:nvPr/>
        </p:nvSpPr>
        <p:spPr>
          <a:xfrm>
            <a:off x="9358746" y="2097951"/>
            <a:ext cx="1541318" cy="384343"/>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依赖包</a:t>
            </a:r>
          </a:p>
        </p:txBody>
      </p:sp>
      <p:pic>
        <p:nvPicPr>
          <p:cNvPr id="1028" name="Picture 4" descr="https://z3.ax1x.com/2021/06/18/Rp3fZn.png">
            <a:extLst>
              <a:ext uri="{FF2B5EF4-FFF2-40B4-BE49-F238E27FC236}">
                <a16:creationId xmlns:a16="http://schemas.microsoft.com/office/drawing/2014/main" id="{B3313FBD-CA7D-4A56-997B-F40858D41E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267" r="24488" b="-3312"/>
          <a:stretch/>
        </p:blipFill>
        <p:spPr bwMode="auto">
          <a:xfrm>
            <a:off x="7897092" y="2607975"/>
            <a:ext cx="4042040" cy="267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085228"/>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z3.ax1x.com/2021/06/10/22Kj4x.jpg">
            <a:extLst>
              <a:ext uri="{FF2B5EF4-FFF2-40B4-BE49-F238E27FC236}">
                <a16:creationId xmlns:a16="http://schemas.microsoft.com/office/drawing/2014/main" id="{DF4FE80F-A5CD-42EB-A537-1FA3CEB0C0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4927" y="2193150"/>
            <a:ext cx="6515160" cy="336531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06</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原型开发</a:t>
            </a:r>
          </a:p>
        </p:txBody>
      </p:sp>
      <p:sp>
        <p:nvSpPr>
          <p:cNvPr id="8" name="矩形 7"/>
          <p:cNvSpPr/>
          <p:nvPr/>
        </p:nvSpPr>
        <p:spPr>
          <a:xfrm>
            <a:off x="0" y="1113503"/>
            <a:ext cx="12192000" cy="576064"/>
          </a:xfrm>
          <a:prstGeom prst="rect">
            <a:avLst/>
          </a:prstGeom>
          <a:solidFill>
            <a:srgbClr val="CDE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文本框 8"/>
          <p:cNvSpPr txBox="1"/>
          <p:nvPr/>
        </p:nvSpPr>
        <p:spPr>
          <a:xfrm>
            <a:off x="675837" y="1167159"/>
            <a:ext cx="252028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前端开发</a:t>
            </a:r>
          </a:p>
        </p:txBody>
      </p:sp>
      <p:sp>
        <p:nvSpPr>
          <p:cNvPr id="23" name="矩形 22">
            <a:extLst>
              <a:ext uri="{FF2B5EF4-FFF2-40B4-BE49-F238E27FC236}">
                <a16:creationId xmlns:a16="http://schemas.microsoft.com/office/drawing/2014/main" id="{BBB8EF61-59C9-4278-81E5-EE8B494E5A00}"/>
              </a:ext>
            </a:extLst>
          </p:cNvPr>
          <p:cNvSpPr/>
          <p:nvPr/>
        </p:nvSpPr>
        <p:spPr>
          <a:xfrm>
            <a:off x="675836" y="5777675"/>
            <a:ext cx="9340999" cy="384336"/>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通过使用</a:t>
            </a:r>
            <a:r>
              <a:rPr lang="en-US" altLang="zh-CN" sz="2400" b="1" dirty="0" err="1">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npm</a:t>
            </a:r>
            <a:r>
              <a:rPr lang="en-US" altLang="zh-CN" sz="2400" b="1"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 run serve</a:t>
            </a: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部署，访问</a:t>
            </a:r>
            <a:r>
              <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hlinkClick r:id="rId4"/>
              </a:rPr>
              <a:t>http://localhost:8080</a:t>
            </a: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即可</a:t>
            </a:r>
          </a:p>
        </p:txBody>
      </p:sp>
      <p:pic>
        <p:nvPicPr>
          <p:cNvPr id="2050" name="Picture 2" descr="https://z3.ax1x.com/2021/06/10/22KUHA.jpg">
            <a:extLst>
              <a:ext uri="{FF2B5EF4-FFF2-40B4-BE49-F238E27FC236}">
                <a16:creationId xmlns:a16="http://schemas.microsoft.com/office/drawing/2014/main" id="{C928EE7E-275B-43F0-9F0E-A81CE3852E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913" y="3243660"/>
            <a:ext cx="3366227" cy="1345152"/>
          </a:xfrm>
          <a:prstGeom prst="rect">
            <a:avLst/>
          </a:prstGeom>
          <a:noFill/>
          <a:extLst>
            <a:ext uri="{909E8E84-426E-40DD-AFC4-6F175D3DCCD1}">
              <a14:hiddenFill xmlns:a14="http://schemas.microsoft.com/office/drawing/2010/main">
                <a:solidFill>
                  <a:srgbClr val="FFFFFF"/>
                </a:solidFill>
              </a14:hiddenFill>
            </a:ext>
          </a:extLst>
        </p:spPr>
      </p:pic>
      <p:sp>
        <p:nvSpPr>
          <p:cNvPr id="6" name="箭头: 右 5">
            <a:extLst>
              <a:ext uri="{FF2B5EF4-FFF2-40B4-BE49-F238E27FC236}">
                <a16:creationId xmlns:a16="http://schemas.microsoft.com/office/drawing/2014/main" id="{56ABC7B6-E4C3-432B-B51C-5F33A14F1FD4}"/>
              </a:ext>
            </a:extLst>
          </p:cNvPr>
          <p:cNvSpPr/>
          <p:nvPr/>
        </p:nvSpPr>
        <p:spPr>
          <a:xfrm>
            <a:off x="4104054" y="3683641"/>
            <a:ext cx="937354" cy="384336"/>
          </a:xfrm>
          <a:prstGeom prst="rightArrow">
            <a:avLst/>
          </a:prstGeom>
          <a:solidFill>
            <a:srgbClr val="CDEBE8"/>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64324817"/>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06</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原型开发</a:t>
            </a:r>
          </a:p>
        </p:txBody>
      </p:sp>
      <p:sp>
        <p:nvSpPr>
          <p:cNvPr id="8" name="矩形 7"/>
          <p:cNvSpPr/>
          <p:nvPr/>
        </p:nvSpPr>
        <p:spPr>
          <a:xfrm>
            <a:off x="0" y="1113503"/>
            <a:ext cx="12192000" cy="576064"/>
          </a:xfrm>
          <a:prstGeom prst="rect">
            <a:avLst/>
          </a:prstGeom>
          <a:solidFill>
            <a:srgbClr val="CDE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文本框 8"/>
          <p:cNvSpPr txBox="1"/>
          <p:nvPr/>
        </p:nvSpPr>
        <p:spPr>
          <a:xfrm>
            <a:off x="675837" y="1167159"/>
            <a:ext cx="252028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后端开发</a:t>
            </a:r>
          </a:p>
        </p:txBody>
      </p:sp>
      <p:sp>
        <p:nvSpPr>
          <p:cNvPr id="23" name="矩形 22">
            <a:extLst>
              <a:ext uri="{FF2B5EF4-FFF2-40B4-BE49-F238E27FC236}">
                <a16:creationId xmlns:a16="http://schemas.microsoft.com/office/drawing/2014/main" id="{BBB8EF61-59C9-4278-81E5-EE8B494E5A00}"/>
              </a:ext>
            </a:extLst>
          </p:cNvPr>
          <p:cNvSpPr/>
          <p:nvPr/>
        </p:nvSpPr>
        <p:spPr>
          <a:xfrm>
            <a:off x="1921303" y="3908852"/>
            <a:ext cx="2098963" cy="384336"/>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实体（</a:t>
            </a:r>
            <a:r>
              <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entity</a:t>
            </a: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a:t>
            </a:r>
          </a:p>
        </p:txBody>
      </p:sp>
      <p:pic>
        <p:nvPicPr>
          <p:cNvPr id="6" name="图片 5">
            <a:extLst>
              <a:ext uri="{FF2B5EF4-FFF2-40B4-BE49-F238E27FC236}">
                <a16:creationId xmlns:a16="http://schemas.microsoft.com/office/drawing/2014/main" id="{F12E4BC4-53E6-4742-A7EE-323090979612}"/>
              </a:ext>
            </a:extLst>
          </p:cNvPr>
          <p:cNvPicPr>
            <a:picLocks noChangeAspect="1"/>
          </p:cNvPicPr>
          <p:nvPr/>
        </p:nvPicPr>
        <p:blipFill>
          <a:blip r:embed="rId3"/>
          <a:stretch>
            <a:fillRect/>
          </a:stretch>
        </p:blipFill>
        <p:spPr>
          <a:xfrm>
            <a:off x="383497" y="1878473"/>
            <a:ext cx="5182854" cy="1841473"/>
          </a:xfrm>
          <a:prstGeom prst="rect">
            <a:avLst/>
          </a:prstGeom>
        </p:spPr>
      </p:pic>
      <p:pic>
        <p:nvPicPr>
          <p:cNvPr id="10" name="图片 9">
            <a:extLst>
              <a:ext uri="{FF2B5EF4-FFF2-40B4-BE49-F238E27FC236}">
                <a16:creationId xmlns:a16="http://schemas.microsoft.com/office/drawing/2014/main" id="{8230990F-FDA7-4924-8DF8-9FB6F5134253}"/>
              </a:ext>
            </a:extLst>
          </p:cNvPr>
          <p:cNvPicPr>
            <a:picLocks noChangeAspect="1"/>
          </p:cNvPicPr>
          <p:nvPr/>
        </p:nvPicPr>
        <p:blipFill>
          <a:blip r:embed="rId4"/>
          <a:stretch>
            <a:fillRect/>
          </a:stretch>
        </p:blipFill>
        <p:spPr>
          <a:xfrm>
            <a:off x="5963025" y="1878473"/>
            <a:ext cx="5403048" cy="3566469"/>
          </a:xfrm>
          <a:prstGeom prst="rect">
            <a:avLst/>
          </a:prstGeom>
        </p:spPr>
      </p:pic>
      <p:sp>
        <p:nvSpPr>
          <p:cNvPr id="13" name="矩形 12">
            <a:extLst>
              <a:ext uri="{FF2B5EF4-FFF2-40B4-BE49-F238E27FC236}">
                <a16:creationId xmlns:a16="http://schemas.microsoft.com/office/drawing/2014/main" id="{0F1308A7-6E19-49E6-9BEA-082797EB4F1B}"/>
              </a:ext>
            </a:extLst>
          </p:cNvPr>
          <p:cNvSpPr/>
          <p:nvPr/>
        </p:nvSpPr>
        <p:spPr>
          <a:xfrm>
            <a:off x="7862455" y="5744497"/>
            <a:ext cx="2621972" cy="384336"/>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接口（</a:t>
            </a:r>
            <a:r>
              <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interface</a:t>
            </a: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a:t>
            </a:r>
          </a:p>
        </p:txBody>
      </p:sp>
      <p:pic>
        <p:nvPicPr>
          <p:cNvPr id="11" name="图片 10">
            <a:extLst>
              <a:ext uri="{FF2B5EF4-FFF2-40B4-BE49-F238E27FC236}">
                <a16:creationId xmlns:a16="http://schemas.microsoft.com/office/drawing/2014/main" id="{F98B92DE-A0E6-4C25-BDA7-0EDB33793039}"/>
              </a:ext>
            </a:extLst>
          </p:cNvPr>
          <p:cNvPicPr>
            <a:picLocks noChangeAspect="1"/>
          </p:cNvPicPr>
          <p:nvPr/>
        </p:nvPicPr>
        <p:blipFill>
          <a:blip r:embed="rId5"/>
          <a:stretch>
            <a:fillRect/>
          </a:stretch>
        </p:blipFill>
        <p:spPr>
          <a:xfrm>
            <a:off x="383497" y="4380399"/>
            <a:ext cx="5197290" cy="1364098"/>
          </a:xfrm>
          <a:prstGeom prst="rect">
            <a:avLst/>
          </a:prstGeom>
        </p:spPr>
      </p:pic>
      <p:sp>
        <p:nvSpPr>
          <p:cNvPr id="15" name="矩形 14">
            <a:extLst>
              <a:ext uri="{FF2B5EF4-FFF2-40B4-BE49-F238E27FC236}">
                <a16:creationId xmlns:a16="http://schemas.microsoft.com/office/drawing/2014/main" id="{72FD579B-1B05-47B3-AE6D-930226573124}"/>
              </a:ext>
            </a:extLst>
          </p:cNvPr>
          <p:cNvSpPr/>
          <p:nvPr/>
        </p:nvSpPr>
        <p:spPr>
          <a:xfrm>
            <a:off x="1480147" y="5925293"/>
            <a:ext cx="3003989" cy="384336"/>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实体集（</a:t>
            </a:r>
            <a:r>
              <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repository</a:t>
            </a: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a:t>
            </a:r>
          </a:p>
        </p:txBody>
      </p:sp>
    </p:spTree>
    <p:extLst>
      <p:ext uri="{BB962C8B-B14F-4D97-AF65-F5344CB8AC3E}">
        <p14:creationId xmlns:p14="http://schemas.microsoft.com/office/powerpoint/2010/main" val="2240365448"/>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06</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原型开发</a:t>
            </a:r>
          </a:p>
        </p:txBody>
      </p:sp>
      <p:sp>
        <p:nvSpPr>
          <p:cNvPr id="8" name="矩形 7"/>
          <p:cNvSpPr/>
          <p:nvPr/>
        </p:nvSpPr>
        <p:spPr>
          <a:xfrm>
            <a:off x="0" y="1113503"/>
            <a:ext cx="12192000" cy="576064"/>
          </a:xfrm>
          <a:prstGeom prst="rect">
            <a:avLst/>
          </a:prstGeom>
          <a:solidFill>
            <a:srgbClr val="CDE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文本框 8"/>
          <p:cNvSpPr txBox="1"/>
          <p:nvPr/>
        </p:nvSpPr>
        <p:spPr>
          <a:xfrm>
            <a:off x="675837" y="1167159"/>
            <a:ext cx="252028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后端开发</a:t>
            </a:r>
          </a:p>
        </p:txBody>
      </p:sp>
      <p:sp>
        <p:nvSpPr>
          <p:cNvPr id="13" name="矩形 12">
            <a:extLst>
              <a:ext uri="{FF2B5EF4-FFF2-40B4-BE49-F238E27FC236}">
                <a16:creationId xmlns:a16="http://schemas.microsoft.com/office/drawing/2014/main" id="{0F1308A7-6E19-49E6-9BEA-082797EB4F1B}"/>
              </a:ext>
            </a:extLst>
          </p:cNvPr>
          <p:cNvSpPr/>
          <p:nvPr/>
        </p:nvSpPr>
        <p:spPr>
          <a:xfrm>
            <a:off x="7893628" y="5184091"/>
            <a:ext cx="2621972" cy="901401"/>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通过</a:t>
            </a:r>
            <a:r>
              <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postman</a:t>
            </a: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测试</a:t>
            </a:r>
            <a:endPar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endParaRPr>
          </a:p>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后端接口函数</a:t>
            </a:r>
          </a:p>
        </p:txBody>
      </p:sp>
      <p:pic>
        <p:nvPicPr>
          <p:cNvPr id="4098" name="Picture 2" descr="https://z3.ax1x.com/2021/06/15/2qVBtS.png">
            <a:extLst>
              <a:ext uri="{FF2B5EF4-FFF2-40B4-BE49-F238E27FC236}">
                <a16:creationId xmlns:a16="http://schemas.microsoft.com/office/drawing/2014/main" id="{DE44C146-B1B6-4C32-87A5-31E0150F0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60" y="1878473"/>
            <a:ext cx="6390409" cy="4207019"/>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42CAD022-C20D-4202-87A3-FE0FC97EE5C1}"/>
              </a:ext>
            </a:extLst>
          </p:cNvPr>
          <p:cNvPicPr>
            <a:picLocks noChangeAspect="1"/>
          </p:cNvPicPr>
          <p:nvPr/>
        </p:nvPicPr>
        <p:blipFill>
          <a:blip r:embed="rId4"/>
          <a:stretch>
            <a:fillRect/>
          </a:stretch>
        </p:blipFill>
        <p:spPr>
          <a:xfrm>
            <a:off x="7179187" y="3027353"/>
            <a:ext cx="4780749" cy="940258"/>
          </a:xfrm>
          <a:prstGeom prst="rect">
            <a:avLst/>
          </a:prstGeom>
        </p:spPr>
      </p:pic>
    </p:spTree>
    <p:extLst>
      <p:ext uri="{BB962C8B-B14F-4D97-AF65-F5344CB8AC3E}">
        <p14:creationId xmlns:p14="http://schemas.microsoft.com/office/powerpoint/2010/main" val="3734590155"/>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A5CFE5"/>
        </a:solidFill>
        <a:effectLst/>
      </p:bgPr>
    </p:bg>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3842565" y="1167219"/>
            <a:ext cx="4506869" cy="452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2">
                  <a:lumMod val="25000"/>
                </a:schemeClr>
              </a:solidFill>
            </a:endParaRPr>
          </a:p>
        </p:txBody>
      </p:sp>
      <p:sp>
        <p:nvSpPr>
          <p:cNvPr id="10" name="Freeform 6"/>
          <p:cNvSpPr>
            <a:spLocks/>
          </p:cNvSpPr>
          <p:nvPr/>
        </p:nvSpPr>
        <p:spPr bwMode="auto">
          <a:xfrm>
            <a:off x="7532438" y="2974975"/>
            <a:ext cx="489079" cy="1562381"/>
          </a:xfrm>
          <a:custGeom>
            <a:avLst/>
            <a:gdLst>
              <a:gd name="T0" fmla="*/ 4 w 124"/>
              <a:gd name="T1" fmla="*/ 385 h 395"/>
              <a:gd name="T2" fmla="*/ 27 w 124"/>
              <a:gd name="T3" fmla="*/ 332 h 395"/>
              <a:gd name="T4" fmla="*/ 33 w 124"/>
              <a:gd name="T5" fmla="*/ 350 h 395"/>
              <a:gd name="T6" fmla="*/ 49 w 124"/>
              <a:gd name="T7" fmla="*/ 295 h 395"/>
              <a:gd name="T8" fmla="*/ 56 w 124"/>
              <a:gd name="T9" fmla="*/ 312 h 395"/>
              <a:gd name="T10" fmla="*/ 64 w 124"/>
              <a:gd name="T11" fmla="*/ 256 h 395"/>
              <a:gd name="T12" fmla="*/ 76 w 124"/>
              <a:gd name="T13" fmla="*/ 266 h 395"/>
              <a:gd name="T14" fmla="*/ 77 w 124"/>
              <a:gd name="T15" fmla="*/ 209 h 395"/>
              <a:gd name="T16" fmla="*/ 90 w 124"/>
              <a:gd name="T17" fmla="*/ 220 h 395"/>
              <a:gd name="T18" fmla="*/ 83 w 124"/>
              <a:gd name="T19" fmla="*/ 163 h 395"/>
              <a:gd name="T20" fmla="*/ 99 w 124"/>
              <a:gd name="T21" fmla="*/ 169 h 395"/>
              <a:gd name="T22" fmla="*/ 81 w 124"/>
              <a:gd name="T23" fmla="*/ 118 h 395"/>
              <a:gd name="T24" fmla="*/ 101 w 124"/>
              <a:gd name="T25" fmla="*/ 144 h 395"/>
              <a:gd name="T26" fmla="*/ 80 w 124"/>
              <a:gd name="T27" fmla="*/ 89 h 395"/>
              <a:gd name="T28" fmla="*/ 101 w 124"/>
              <a:gd name="T29" fmla="*/ 88 h 395"/>
              <a:gd name="T30" fmla="*/ 76 w 124"/>
              <a:gd name="T31" fmla="*/ 45 h 395"/>
              <a:gd name="T32" fmla="*/ 97 w 124"/>
              <a:gd name="T33" fmla="*/ 42 h 395"/>
              <a:gd name="T34" fmla="*/ 99 w 124"/>
              <a:gd name="T35" fmla="*/ 41 h 395"/>
              <a:gd name="T36" fmla="*/ 118 w 124"/>
              <a:gd name="T37" fmla="*/ 27 h 395"/>
              <a:gd name="T38" fmla="*/ 104 w 124"/>
              <a:gd name="T39" fmla="*/ 87 h 395"/>
              <a:gd name="T40" fmla="*/ 124 w 124"/>
              <a:gd name="T41" fmla="*/ 77 h 395"/>
              <a:gd name="T42" fmla="*/ 105 w 124"/>
              <a:gd name="T43" fmla="*/ 140 h 395"/>
              <a:gd name="T44" fmla="*/ 123 w 124"/>
              <a:gd name="T45" fmla="*/ 133 h 395"/>
              <a:gd name="T46" fmla="*/ 99 w 124"/>
              <a:gd name="T47" fmla="*/ 193 h 395"/>
              <a:gd name="T48" fmla="*/ 119 w 124"/>
              <a:gd name="T49" fmla="*/ 190 h 395"/>
              <a:gd name="T50" fmla="*/ 87 w 124"/>
              <a:gd name="T51" fmla="*/ 244 h 395"/>
              <a:gd name="T52" fmla="*/ 111 w 124"/>
              <a:gd name="T53" fmla="*/ 219 h 395"/>
              <a:gd name="T54" fmla="*/ 78 w 124"/>
              <a:gd name="T55" fmla="*/ 270 h 395"/>
              <a:gd name="T56" fmla="*/ 68 w 124"/>
              <a:gd name="T57" fmla="*/ 296 h 395"/>
              <a:gd name="T58" fmla="*/ 97 w 124"/>
              <a:gd name="T59" fmla="*/ 272 h 395"/>
              <a:gd name="T60" fmla="*/ 57 w 124"/>
              <a:gd name="T61" fmla="*/ 317 h 395"/>
              <a:gd name="T62" fmla="*/ 46 w 124"/>
              <a:gd name="T63" fmla="*/ 336 h 395"/>
              <a:gd name="T64" fmla="*/ 78 w 124"/>
              <a:gd name="T65" fmla="*/ 318 h 395"/>
              <a:gd name="T66" fmla="*/ 34 w 124"/>
              <a:gd name="T67" fmla="*/ 355 h 395"/>
              <a:gd name="T68" fmla="*/ 52 w 124"/>
              <a:gd name="T69" fmla="*/ 362 h 395"/>
              <a:gd name="T70" fmla="*/ 5 w 124"/>
              <a:gd name="T71" fmla="*/ 389 h 395"/>
              <a:gd name="T72" fmla="*/ 0 w 124"/>
              <a:gd name="T73" fmla="*/ 390 h 395"/>
              <a:gd name="T74" fmla="*/ 2 w 124"/>
              <a:gd name="T75" fmla="*/ 387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395">
                <a:moveTo>
                  <a:pt x="2" y="387"/>
                </a:moveTo>
                <a:cubicBezTo>
                  <a:pt x="2" y="387"/>
                  <a:pt x="3" y="386"/>
                  <a:pt x="4" y="385"/>
                </a:cubicBezTo>
                <a:cubicBezTo>
                  <a:pt x="2" y="377"/>
                  <a:pt x="2" y="363"/>
                  <a:pt x="10" y="346"/>
                </a:cubicBezTo>
                <a:cubicBezTo>
                  <a:pt x="22" y="330"/>
                  <a:pt x="24" y="337"/>
                  <a:pt x="27" y="332"/>
                </a:cubicBezTo>
                <a:cubicBezTo>
                  <a:pt x="30" y="326"/>
                  <a:pt x="18" y="346"/>
                  <a:pt x="21" y="366"/>
                </a:cubicBezTo>
                <a:cubicBezTo>
                  <a:pt x="25" y="361"/>
                  <a:pt x="29" y="356"/>
                  <a:pt x="33" y="350"/>
                </a:cubicBezTo>
                <a:cubicBezTo>
                  <a:pt x="30" y="342"/>
                  <a:pt x="29" y="329"/>
                  <a:pt x="34" y="312"/>
                </a:cubicBezTo>
                <a:cubicBezTo>
                  <a:pt x="43" y="294"/>
                  <a:pt x="46" y="301"/>
                  <a:pt x="49" y="295"/>
                </a:cubicBezTo>
                <a:cubicBezTo>
                  <a:pt x="51" y="289"/>
                  <a:pt x="43" y="309"/>
                  <a:pt x="47" y="327"/>
                </a:cubicBezTo>
                <a:cubicBezTo>
                  <a:pt x="50" y="322"/>
                  <a:pt x="53" y="317"/>
                  <a:pt x="56" y="312"/>
                </a:cubicBezTo>
                <a:cubicBezTo>
                  <a:pt x="52" y="304"/>
                  <a:pt x="49" y="293"/>
                  <a:pt x="52" y="276"/>
                </a:cubicBezTo>
                <a:cubicBezTo>
                  <a:pt x="59" y="256"/>
                  <a:pt x="63" y="262"/>
                  <a:pt x="64" y="256"/>
                </a:cubicBezTo>
                <a:cubicBezTo>
                  <a:pt x="66" y="250"/>
                  <a:pt x="60" y="271"/>
                  <a:pt x="68" y="288"/>
                </a:cubicBezTo>
                <a:cubicBezTo>
                  <a:pt x="71" y="281"/>
                  <a:pt x="73" y="274"/>
                  <a:pt x="76" y="266"/>
                </a:cubicBezTo>
                <a:cubicBezTo>
                  <a:pt x="71" y="260"/>
                  <a:pt x="66" y="249"/>
                  <a:pt x="67" y="231"/>
                </a:cubicBezTo>
                <a:cubicBezTo>
                  <a:pt x="72" y="210"/>
                  <a:pt x="76" y="216"/>
                  <a:pt x="77" y="209"/>
                </a:cubicBezTo>
                <a:cubicBezTo>
                  <a:pt x="77" y="203"/>
                  <a:pt x="74" y="225"/>
                  <a:pt x="85" y="241"/>
                </a:cubicBezTo>
                <a:cubicBezTo>
                  <a:pt x="87" y="234"/>
                  <a:pt x="88" y="227"/>
                  <a:pt x="90" y="220"/>
                </a:cubicBezTo>
                <a:cubicBezTo>
                  <a:pt x="85" y="215"/>
                  <a:pt x="77" y="205"/>
                  <a:pt x="76" y="186"/>
                </a:cubicBezTo>
                <a:cubicBezTo>
                  <a:pt x="77" y="166"/>
                  <a:pt x="83" y="170"/>
                  <a:pt x="83" y="163"/>
                </a:cubicBezTo>
                <a:cubicBezTo>
                  <a:pt x="82" y="157"/>
                  <a:pt x="82" y="181"/>
                  <a:pt x="95" y="193"/>
                </a:cubicBezTo>
                <a:cubicBezTo>
                  <a:pt x="97" y="186"/>
                  <a:pt x="98" y="177"/>
                  <a:pt x="99" y="169"/>
                </a:cubicBezTo>
                <a:cubicBezTo>
                  <a:pt x="92" y="166"/>
                  <a:pt x="84" y="159"/>
                  <a:pt x="79" y="142"/>
                </a:cubicBezTo>
                <a:cubicBezTo>
                  <a:pt x="77" y="122"/>
                  <a:pt x="83" y="124"/>
                  <a:pt x="81" y="118"/>
                </a:cubicBezTo>
                <a:cubicBezTo>
                  <a:pt x="80" y="112"/>
                  <a:pt x="85" y="136"/>
                  <a:pt x="101" y="143"/>
                </a:cubicBezTo>
                <a:cubicBezTo>
                  <a:pt x="101" y="144"/>
                  <a:pt x="101" y="144"/>
                  <a:pt x="101" y="144"/>
                </a:cubicBezTo>
                <a:cubicBezTo>
                  <a:pt x="101" y="135"/>
                  <a:pt x="102" y="125"/>
                  <a:pt x="102" y="115"/>
                </a:cubicBezTo>
                <a:cubicBezTo>
                  <a:pt x="95" y="112"/>
                  <a:pt x="86" y="105"/>
                  <a:pt x="80" y="89"/>
                </a:cubicBezTo>
                <a:cubicBezTo>
                  <a:pt x="77" y="69"/>
                  <a:pt x="83" y="71"/>
                  <a:pt x="81" y="65"/>
                </a:cubicBezTo>
                <a:cubicBezTo>
                  <a:pt x="80" y="59"/>
                  <a:pt x="85" y="81"/>
                  <a:pt x="101" y="88"/>
                </a:cubicBezTo>
                <a:cubicBezTo>
                  <a:pt x="100" y="81"/>
                  <a:pt x="100" y="74"/>
                  <a:pt x="99" y="67"/>
                </a:cubicBezTo>
                <a:cubicBezTo>
                  <a:pt x="92" y="65"/>
                  <a:pt x="83" y="60"/>
                  <a:pt x="76" y="45"/>
                </a:cubicBezTo>
                <a:cubicBezTo>
                  <a:pt x="70" y="26"/>
                  <a:pt x="77" y="27"/>
                  <a:pt x="74" y="21"/>
                </a:cubicBezTo>
                <a:cubicBezTo>
                  <a:pt x="72" y="16"/>
                  <a:pt x="80" y="38"/>
                  <a:pt x="97" y="42"/>
                </a:cubicBezTo>
                <a:cubicBezTo>
                  <a:pt x="98" y="43"/>
                  <a:pt x="98" y="45"/>
                  <a:pt x="99" y="46"/>
                </a:cubicBezTo>
                <a:cubicBezTo>
                  <a:pt x="99" y="44"/>
                  <a:pt x="99" y="42"/>
                  <a:pt x="99" y="41"/>
                </a:cubicBezTo>
                <a:cubicBezTo>
                  <a:pt x="111" y="24"/>
                  <a:pt x="109" y="0"/>
                  <a:pt x="109" y="6"/>
                </a:cubicBezTo>
                <a:cubicBezTo>
                  <a:pt x="110" y="12"/>
                  <a:pt x="115" y="7"/>
                  <a:pt x="118" y="27"/>
                </a:cubicBezTo>
                <a:cubicBezTo>
                  <a:pt x="118" y="52"/>
                  <a:pt x="107" y="65"/>
                  <a:pt x="103" y="69"/>
                </a:cubicBezTo>
                <a:cubicBezTo>
                  <a:pt x="103" y="75"/>
                  <a:pt x="104" y="81"/>
                  <a:pt x="104" y="87"/>
                </a:cubicBezTo>
                <a:cubicBezTo>
                  <a:pt x="117" y="72"/>
                  <a:pt x="117" y="48"/>
                  <a:pt x="117" y="55"/>
                </a:cubicBezTo>
                <a:cubicBezTo>
                  <a:pt x="117" y="61"/>
                  <a:pt x="122" y="56"/>
                  <a:pt x="124" y="77"/>
                </a:cubicBezTo>
                <a:cubicBezTo>
                  <a:pt x="122" y="100"/>
                  <a:pt x="110" y="112"/>
                  <a:pt x="105" y="116"/>
                </a:cubicBezTo>
                <a:cubicBezTo>
                  <a:pt x="105" y="125"/>
                  <a:pt x="105" y="133"/>
                  <a:pt x="105" y="140"/>
                </a:cubicBezTo>
                <a:cubicBezTo>
                  <a:pt x="117" y="126"/>
                  <a:pt x="118" y="104"/>
                  <a:pt x="117" y="110"/>
                </a:cubicBezTo>
                <a:cubicBezTo>
                  <a:pt x="117" y="117"/>
                  <a:pt x="122" y="112"/>
                  <a:pt x="123" y="133"/>
                </a:cubicBezTo>
                <a:cubicBezTo>
                  <a:pt x="120" y="158"/>
                  <a:pt x="107" y="169"/>
                  <a:pt x="102" y="172"/>
                </a:cubicBezTo>
                <a:cubicBezTo>
                  <a:pt x="101" y="179"/>
                  <a:pt x="100" y="186"/>
                  <a:pt x="99" y="193"/>
                </a:cubicBezTo>
                <a:cubicBezTo>
                  <a:pt x="114" y="183"/>
                  <a:pt x="120" y="160"/>
                  <a:pt x="118" y="166"/>
                </a:cubicBezTo>
                <a:cubicBezTo>
                  <a:pt x="117" y="172"/>
                  <a:pt x="123" y="169"/>
                  <a:pt x="119" y="190"/>
                </a:cubicBezTo>
                <a:cubicBezTo>
                  <a:pt x="112" y="212"/>
                  <a:pt x="99" y="220"/>
                  <a:pt x="93" y="222"/>
                </a:cubicBezTo>
                <a:cubicBezTo>
                  <a:pt x="91" y="230"/>
                  <a:pt x="89" y="237"/>
                  <a:pt x="87" y="244"/>
                </a:cubicBezTo>
                <a:cubicBezTo>
                  <a:pt x="87" y="244"/>
                  <a:pt x="88" y="243"/>
                  <a:pt x="88" y="243"/>
                </a:cubicBezTo>
                <a:cubicBezTo>
                  <a:pt x="105" y="236"/>
                  <a:pt x="114" y="213"/>
                  <a:pt x="111" y="219"/>
                </a:cubicBezTo>
                <a:cubicBezTo>
                  <a:pt x="109" y="225"/>
                  <a:pt x="115" y="223"/>
                  <a:pt x="109" y="243"/>
                </a:cubicBezTo>
                <a:cubicBezTo>
                  <a:pt x="99" y="265"/>
                  <a:pt x="84" y="269"/>
                  <a:pt x="78" y="270"/>
                </a:cubicBezTo>
                <a:cubicBezTo>
                  <a:pt x="75" y="279"/>
                  <a:pt x="72" y="287"/>
                  <a:pt x="68" y="294"/>
                </a:cubicBezTo>
                <a:cubicBezTo>
                  <a:pt x="68" y="295"/>
                  <a:pt x="68" y="296"/>
                  <a:pt x="68" y="296"/>
                </a:cubicBezTo>
                <a:cubicBezTo>
                  <a:pt x="69" y="294"/>
                  <a:pt x="70" y="293"/>
                  <a:pt x="71" y="291"/>
                </a:cubicBezTo>
                <a:cubicBezTo>
                  <a:pt x="88" y="288"/>
                  <a:pt x="100" y="267"/>
                  <a:pt x="97" y="272"/>
                </a:cubicBezTo>
                <a:cubicBezTo>
                  <a:pt x="94" y="278"/>
                  <a:pt x="100" y="277"/>
                  <a:pt x="92" y="296"/>
                </a:cubicBezTo>
                <a:cubicBezTo>
                  <a:pt x="78" y="318"/>
                  <a:pt x="62" y="318"/>
                  <a:pt x="57" y="317"/>
                </a:cubicBezTo>
                <a:cubicBezTo>
                  <a:pt x="54" y="323"/>
                  <a:pt x="50" y="329"/>
                  <a:pt x="47" y="335"/>
                </a:cubicBezTo>
                <a:cubicBezTo>
                  <a:pt x="47" y="335"/>
                  <a:pt x="47" y="336"/>
                  <a:pt x="46" y="336"/>
                </a:cubicBezTo>
                <a:cubicBezTo>
                  <a:pt x="48" y="334"/>
                  <a:pt x="49" y="333"/>
                  <a:pt x="50" y="332"/>
                </a:cubicBezTo>
                <a:cubicBezTo>
                  <a:pt x="68" y="332"/>
                  <a:pt x="82" y="313"/>
                  <a:pt x="78" y="318"/>
                </a:cubicBezTo>
                <a:cubicBezTo>
                  <a:pt x="74" y="323"/>
                  <a:pt x="80" y="323"/>
                  <a:pt x="70" y="341"/>
                </a:cubicBezTo>
                <a:cubicBezTo>
                  <a:pt x="54" y="358"/>
                  <a:pt x="39" y="356"/>
                  <a:pt x="34" y="355"/>
                </a:cubicBezTo>
                <a:cubicBezTo>
                  <a:pt x="30" y="360"/>
                  <a:pt x="26" y="365"/>
                  <a:pt x="23" y="369"/>
                </a:cubicBezTo>
                <a:cubicBezTo>
                  <a:pt x="40" y="373"/>
                  <a:pt x="56" y="358"/>
                  <a:pt x="52" y="362"/>
                </a:cubicBezTo>
                <a:cubicBezTo>
                  <a:pt x="48" y="366"/>
                  <a:pt x="54" y="368"/>
                  <a:pt x="41" y="382"/>
                </a:cubicBezTo>
                <a:cubicBezTo>
                  <a:pt x="24" y="395"/>
                  <a:pt x="11" y="392"/>
                  <a:pt x="5" y="389"/>
                </a:cubicBezTo>
                <a:cubicBezTo>
                  <a:pt x="3" y="392"/>
                  <a:pt x="2" y="393"/>
                  <a:pt x="2" y="393"/>
                </a:cubicBezTo>
                <a:cubicBezTo>
                  <a:pt x="0" y="390"/>
                  <a:pt x="0" y="390"/>
                  <a:pt x="0" y="390"/>
                </a:cubicBezTo>
                <a:cubicBezTo>
                  <a:pt x="0" y="389"/>
                  <a:pt x="1" y="389"/>
                  <a:pt x="2" y="387"/>
                </a:cubicBezTo>
                <a:cubicBezTo>
                  <a:pt x="2" y="387"/>
                  <a:pt x="2" y="387"/>
                  <a:pt x="2" y="38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2">
                  <a:lumMod val="25000"/>
                </a:schemeClr>
              </a:solidFill>
            </a:endParaRPr>
          </a:p>
        </p:txBody>
      </p:sp>
      <p:sp>
        <p:nvSpPr>
          <p:cNvPr id="11" name="Freeform 7"/>
          <p:cNvSpPr>
            <a:spLocks/>
          </p:cNvSpPr>
          <p:nvPr/>
        </p:nvSpPr>
        <p:spPr bwMode="auto">
          <a:xfrm>
            <a:off x="4132767" y="2973442"/>
            <a:ext cx="490748" cy="1562381"/>
          </a:xfrm>
          <a:custGeom>
            <a:avLst/>
            <a:gdLst>
              <a:gd name="T0" fmla="*/ 120 w 124"/>
              <a:gd name="T1" fmla="*/ 385 h 395"/>
              <a:gd name="T2" fmla="*/ 97 w 124"/>
              <a:gd name="T3" fmla="*/ 332 h 395"/>
              <a:gd name="T4" fmla="*/ 91 w 124"/>
              <a:gd name="T5" fmla="*/ 350 h 395"/>
              <a:gd name="T6" fmla="*/ 75 w 124"/>
              <a:gd name="T7" fmla="*/ 295 h 395"/>
              <a:gd name="T8" fmla="*/ 68 w 124"/>
              <a:gd name="T9" fmla="*/ 312 h 395"/>
              <a:gd name="T10" fmla="*/ 60 w 124"/>
              <a:gd name="T11" fmla="*/ 256 h 395"/>
              <a:gd name="T12" fmla="*/ 48 w 124"/>
              <a:gd name="T13" fmla="*/ 266 h 395"/>
              <a:gd name="T14" fmla="*/ 47 w 124"/>
              <a:gd name="T15" fmla="*/ 209 h 395"/>
              <a:gd name="T16" fmla="*/ 34 w 124"/>
              <a:gd name="T17" fmla="*/ 220 h 395"/>
              <a:gd name="T18" fmla="*/ 41 w 124"/>
              <a:gd name="T19" fmla="*/ 163 h 395"/>
              <a:gd name="T20" fmla="*/ 25 w 124"/>
              <a:gd name="T21" fmla="*/ 169 h 395"/>
              <a:gd name="T22" fmla="*/ 43 w 124"/>
              <a:gd name="T23" fmla="*/ 118 h 395"/>
              <a:gd name="T24" fmla="*/ 23 w 124"/>
              <a:gd name="T25" fmla="*/ 144 h 395"/>
              <a:gd name="T26" fmla="*/ 44 w 124"/>
              <a:gd name="T27" fmla="*/ 89 h 395"/>
              <a:gd name="T28" fmla="*/ 23 w 124"/>
              <a:gd name="T29" fmla="*/ 88 h 395"/>
              <a:gd name="T30" fmla="*/ 48 w 124"/>
              <a:gd name="T31" fmla="*/ 45 h 395"/>
              <a:gd name="T32" fmla="*/ 27 w 124"/>
              <a:gd name="T33" fmla="*/ 42 h 395"/>
              <a:gd name="T34" fmla="*/ 25 w 124"/>
              <a:gd name="T35" fmla="*/ 41 h 395"/>
              <a:gd name="T36" fmla="*/ 6 w 124"/>
              <a:gd name="T37" fmla="*/ 27 h 395"/>
              <a:gd name="T38" fmla="*/ 20 w 124"/>
              <a:gd name="T39" fmla="*/ 87 h 395"/>
              <a:gd name="T40" fmla="*/ 0 w 124"/>
              <a:gd name="T41" fmla="*/ 77 h 395"/>
              <a:gd name="T42" fmla="*/ 19 w 124"/>
              <a:gd name="T43" fmla="*/ 140 h 395"/>
              <a:gd name="T44" fmla="*/ 1 w 124"/>
              <a:gd name="T45" fmla="*/ 133 h 395"/>
              <a:gd name="T46" fmla="*/ 25 w 124"/>
              <a:gd name="T47" fmla="*/ 193 h 395"/>
              <a:gd name="T48" fmla="*/ 5 w 124"/>
              <a:gd name="T49" fmla="*/ 190 h 395"/>
              <a:gd name="T50" fmla="*/ 37 w 124"/>
              <a:gd name="T51" fmla="*/ 244 h 395"/>
              <a:gd name="T52" fmla="*/ 13 w 124"/>
              <a:gd name="T53" fmla="*/ 219 h 395"/>
              <a:gd name="T54" fmla="*/ 46 w 124"/>
              <a:gd name="T55" fmla="*/ 270 h 395"/>
              <a:gd name="T56" fmla="*/ 56 w 124"/>
              <a:gd name="T57" fmla="*/ 296 h 395"/>
              <a:gd name="T58" fmla="*/ 27 w 124"/>
              <a:gd name="T59" fmla="*/ 272 h 395"/>
              <a:gd name="T60" fmla="*/ 67 w 124"/>
              <a:gd name="T61" fmla="*/ 317 h 395"/>
              <a:gd name="T62" fmla="*/ 78 w 124"/>
              <a:gd name="T63" fmla="*/ 336 h 395"/>
              <a:gd name="T64" fmla="*/ 46 w 124"/>
              <a:gd name="T65" fmla="*/ 318 h 395"/>
              <a:gd name="T66" fmla="*/ 90 w 124"/>
              <a:gd name="T67" fmla="*/ 355 h 395"/>
              <a:gd name="T68" fmla="*/ 72 w 124"/>
              <a:gd name="T69" fmla="*/ 362 h 395"/>
              <a:gd name="T70" fmla="*/ 119 w 124"/>
              <a:gd name="T71" fmla="*/ 389 h 395"/>
              <a:gd name="T72" fmla="*/ 124 w 124"/>
              <a:gd name="T73" fmla="*/ 390 h 395"/>
              <a:gd name="T74" fmla="*/ 122 w 124"/>
              <a:gd name="T75" fmla="*/ 387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395">
                <a:moveTo>
                  <a:pt x="122" y="387"/>
                </a:moveTo>
                <a:cubicBezTo>
                  <a:pt x="122" y="387"/>
                  <a:pt x="121" y="386"/>
                  <a:pt x="120" y="385"/>
                </a:cubicBezTo>
                <a:cubicBezTo>
                  <a:pt x="122" y="377"/>
                  <a:pt x="122" y="363"/>
                  <a:pt x="114" y="346"/>
                </a:cubicBezTo>
                <a:cubicBezTo>
                  <a:pt x="102" y="330"/>
                  <a:pt x="100" y="337"/>
                  <a:pt x="97" y="332"/>
                </a:cubicBezTo>
                <a:cubicBezTo>
                  <a:pt x="94" y="326"/>
                  <a:pt x="106" y="346"/>
                  <a:pt x="103" y="366"/>
                </a:cubicBezTo>
                <a:cubicBezTo>
                  <a:pt x="99" y="361"/>
                  <a:pt x="95" y="356"/>
                  <a:pt x="91" y="350"/>
                </a:cubicBezTo>
                <a:cubicBezTo>
                  <a:pt x="94" y="342"/>
                  <a:pt x="95" y="329"/>
                  <a:pt x="90" y="312"/>
                </a:cubicBezTo>
                <a:cubicBezTo>
                  <a:pt x="81" y="294"/>
                  <a:pt x="78" y="301"/>
                  <a:pt x="75" y="295"/>
                </a:cubicBezTo>
                <a:cubicBezTo>
                  <a:pt x="73" y="289"/>
                  <a:pt x="81" y="309"/>
                  <a:pt x="77" y="327"/>
                </a:cubicBezTo>
                <a:cubicBezTo>
                  <a:pt x="74" y="322"/>
                  <a:pt x="71" y="317"/>
                  <a:pt x="68" y="312"/>
                </a:cubicBezTo>
                <a:cubicBezTo>
                  <a:pt x="72" y="304"/>
                  <a:pt x="75" y="293"/>
                  <a:pt x="72" y="276"/>
                </a:cubicBezTo>
                <a:cubicBezTo>
                  <a:pt x="65" y="256"/>
                  <a:pt x="61" y="262"/>
                  <a:pt x="60" y="256"/>
                </a:cubicBezTo>
                <a:cubicBezTo>
                  <a:pt x="58" y="250"/>
                  <a:pt x="64" y="271"/>
                  <a:pt x="56" y="288"/>
                </a:cubicBezTo>
                <a:cubicBezTo>
                  <a:pt x="53" y="281"/>
                  <a:pt x="51" y="274"/>
                  <a:pt x="48" y="266"/>
                </a:cubicBezTo>
                <a:cubicBezTo>
                  <a:pt x="53" y="260"/>
                  <a:pt x="58" y="249"/>
                  <a:pt x="57" y="231"/>
                </a:cubicBezTo>
                <a:cubicBezTo>
                  <a:pt x="52" y="210"/>
                  <a:pt x="48" y="216"/>
                  <a:pt x="47" y="209"/>
                </a:cubicBezTo>
                <a:cubicBezTo>
                  <a:pt x="47" y="203"/>
                  <a:pt x="50" y="225"/>
                  <a:pt x="39" y="241"/>
                </a:cubicBezTo>
                <a:cubicBezTo>
                  <a:pt x="37" y="234"/>
                  <a:pt x="36" y="227"/>
                  <a:pt x="34" y="220"/>
                </a:cubicBezTo>
                <a:cubicBezTo>
                  <a:pt x="39" y="215"/>
                  <a:pt x="47" y="205"/>
                  <a:pt x="48" y="186"/>
                </a:cubicBezTo>
                <a:cubicBezTo>
                  <a:pt x="47" y="166"/>
                  <a:pt x="41" y="170"/>
                  <a:pt x="41" y="163"/>
                </a:cubicBezTo>
                <a:cubicBezTo>
                  <a:pt x="42" y="157"/>
                  <a:pt x="42" y="181"/>
                  <a:pt x="29" y="193"/>
                </a:cubicBezTo>
                <a:cubicBezTo>
                  <a:pt x="27" y="186"/>
                  <a:pt x="26" y="177"/>
                  <a:pt x="25" y="169"/>
                </a:cubicBezTo>
                <a:cubicBezTo>
                  <a:pt x="32" y="166"/>
                  <a:pt x="40" y="159"/>
                  <a:pt x="45" y="142"/>
                </a:cubicBezTo>
                <a:cubicBezTo>
                  <a:pt x="47" y="122"/>
                  <a:pt x="41" y="124"/>
                  <a:pt x="43" y="118"/>
                </a:cubicBezTo>
                <a:cubicBezTo>
                  <a:pt x="44" y="112"/>
                  <a:pt x="39" y="136"/>
                  <a:pt x="23" y="143"/>
                </a:cubicBezTo>
                <a:cubicBezTo>
                  <a:pt x="23" y="144"/>
                  <a:pt x="23" y="144"/>
                  <a:pt x="23" y="144"/>
                </a:cubicBezTo>
                <a:cubicBezTo>
                  <a:pt x="23" y="135"/>
                  <a:pt x="22" y="125"/>
                  <a:pt x="22" y="115"/>
                </a:cubicBezTo>
                <a:cubicBezTo>
                  <a:pt x="29" y="112"/>
                  <a:pt x="38" y="105"/>
                  <a:pt x="44" y="89"/>
                </a:cubicBezTo>
                <a:cubicBezTo>
                  <a:pt x="47" y="69"/>
                  <a:pt x="41" y="71"/>
                  <a:pt x="43" y="65"/>
                </a:cubicBezTo>
                <a:cubicBezTo>
                  <a:pt x="44" y="59"/>
                  <a:pt x="39" y="81"/>
                  <a:pt x="23" y="88"/>
                </a:cubicBezTo>
                <a:cubicBezTo>
                  <a:pt x="24" y="81"/>
                  <a:pt x="24" y="74"/>
                  <a:pt x="25" y="67"/>
                </a:cubicBezTo>
                <a:cubicBezTo>
                  <a:pt x="32" y="65"/>
                  <a:pt x="41" y="60"/>
                  <a:pt x="48" y="45"/>
                </a:cubicBezTo>
                <a:cubicBezTo>
                  <a:pt x="54" y="26"/>
                  <a:pt x="47" y="27"/>
                  <a:pt x="50" y="21"/>
                </a:cubicBezTo>
                <a:cubicBezTo>
                  <a:pt x="52" y="16"/>
                  <a:pt x="44" y="38"/>
                  <a:pt x="27" y="42"/>
                </a:cubicBezTo>
                <a:cubicBezTo>
                  <a:pt x="26" y="43"/>
                  <a:pt x="26" y="45"/>
                  <a:pt x="25" y="46"/>
                </a:cubicBezTo>
                <a:cubicBezTo>
                  <a:pt x="25" y="44"/>
                  <a:pt x="25" y="42"/>
                  <a:pt x="25" y="41"/>
                </a:cubicBezTo>
                <a:cubicBezTo>
                  <a:pt x="13" y="24"/>
                  <a:pt x="15" y="0"/>
                  <a:pt x="14" y="6"/>
                </a:cubicBezTo>
                <a:cubicBezTo>
                  <a:pt x="14" y="12"/>
                  <a:pt x="9" y="7"/>
                  <a:pt x="6" y="27"/>
                </a:cubicBezTo>
                <a:cubicBezTo>
                  <a:pt x="6" y="52"/>
                  <a:pt x="17" y="65"/>
                  <a:pt x="21" y="69"/>
                </a:cubicBezTo>
                <a:cubicBezTo>
                  <a:pt x="21" y="75"/>
                  <a:pt x="20" y="81"/>
                  <a:pt x="20" y="87"/>
                </a:cubicBezTo>
                <a:cubicBezTo>
                  <a:pt x="7" y="72"/>
                  <a:pt x="7" y="48"/>
                  <a:pt x="7" y="55"/>
                </a:cubicBezTo>
                <a:cubicBezTo>
                  <a:pt x="7" y="61"/>
                  <a:pt x="2" y="56"/>
                  <a:pt x="0" y="77"/>
                </a:cubicBezTo>
                <a:cubicBezTo>
                  <a:pt x="2" y="100"/>
                  <a:pt x="14" y="112"/>
                  <a:pt x="19" y="116"/>
                </a:cubicBezTo>
                <a:cubicBezTo>
                  <a:pt x="19" y="125"/>
                  <a:pt x="19" y="133"/>
                  <a:pt x="19" y="140"/>
                </a:cubicBezTo>
                <a:cubicBezTo>
                  <a:pt x="7" y="126"/>
                  <a:pt x="6" y="104"/>
                  <a:pt x="7" y="110"/>
                </a:cubicBezTo>
                <a:cubicBezTo>
                  <a:pt x="7" y="117"/>
                  <a:pt x="2" y="112"/>
                  <a:pt x="1" y="133"/>
                </a:cubicBezTo>
                <a:cubicBezTo>
                  <a:pt x="4" y="158"/>
                  <a:pt x="17" y="169"/>
                  <a:pt x="22" y="172"/>
                </a:cubicBezTo>
                <a:cubicBezTo>
                  <a:pt x="23" y="179"/>
                  <a:pt x="24" y="186"/>
                  <a:pt x="25" y="193"/>
                </a:cubicBezTo>
                <a:cubicBezTo>
                  <a:pt x="10" y="183"/>
                  <a:pt x="4" y="160"/>
                  <a:pt x="6" y="166"/>
                </a:cubicBezTo>
                <a:cubicBezTo>
                  <a:pt x="7" y="172"/>
                  <a:pt x="1" y="169"/>
                  <a:pt x="5" y="190"/>
                </a:cubicBezTo>
                <a:cubicBezTo>
                  <a:pt x="12" y="212"/>
                  <a:pt x="25" y="220"/>
                  <a:pt x="31" y="222"/>
                </a:cubicBezTo>
                <a:cubicBezTo>
                  <a:pt x="33" y="230"/>
                  <a:pt x="35" y="237"/>
                  <a:pt x="37" y="244"/>
                </a:cubicBezTo>
                <a:cubicBezTo>
                  <a:pt x="37" y="244"/>
                  <a:pt x="36" y="243"/>
                  <a:pt x="36" y="243"/>
                </a:cubicBezTo>
                <a:cubicBezTo>
                  <a:pt x="19" y="236"/>
                  <a:pt x="10" y="213"/>
                  <a:pt x="13" y="219"/>
                </a:cubicBezTo>
                <a:cubicBezTo>
                  <a:pt x="15" y="225"/>
                  <a:pt x="9" y="223"/>
                  <a:pt x="15" y="243"/>
                </a:cubicBezTo>
                <a:cubicBezTo>
                  <a:pt x="25" y="265"/>
                  <a:pt x="40" y="269"/>
                  <a:pt x="46" y="270"/>
                </a:cubicBezTo>
                <a:cubicBezTo>
                  <a:pt x="49" y="279"/>
                  <a:pt x="52" y="287"/>
                  <a:pt x="56" y="294"/>
                </a:cubicBezTo>
                <a:cubicBezTo>
                  <a:pt x="56" y="295"/>
                  <a:pt x="56" y="296"/>
                  <a:pt x="56" y="296"/>
                </a:cubicBezTo>
                <a:cubicBezTo>
                  <a:pt x="55" y="294"/>
                  <a:pt x="54" y="293"/>
                  <a:pt x="53" y="291"/>
                </a:cubicBezTo>
                <a:cubicBezTo>
                  <a:pt x="36" y="288"/>
                  <a:pt x="24" y="267"/>
                  <a:pt x="27" y="272"/>
                </a:cubicBezTo>
                <a:cubicBezTo>
                  <a:pt x="30" y="278"/>
                  <a:pt x="24" y="277"/>
                  <a:pt x="32" y="296"/>
                </a:cubicBezTo>
                <a:cubicBezTo>
                  <a:pt x="46" y="318"/>
                  <a:pt x="62" y="318"/>
                  <a:pt x="67" y="317"/>
                </a:cubicBezTo>
                <a:cubicBezTo>
                  <a:pt x="70" y="323"/>
                  <a:pt x="74" y="329"/>
                  <a:pt x="77" y="335"/>
                </a:cubicBezTo>
                <a:cubicBezTo>
                  <a:pt x="77" y="335"/>
                  <a:pt x="77" y="336"/>
                  <a:pt x="78" y="336"/>
                </a:cubicBezTo>
                <a:cubicBezTo>
                  <a:pt x="76" y="334"/>
                  <a:pt x="75" y="333"/>
                  <a:pt x="74" y="332"/>
                </a:cubicBezTo>
                <a:cubicBezTo>
                  <a:pt x="56" y="332"/>
                  <a:pt x="42" y="313"/>
                  <a:pt x="46" y="318"/>
                </a:cubicBezTo>
                <a:cubicBezTo>
                  <a:pt x="50" y="323"/>
                  <a:pt x="44" y="323"/>
                  <a:pt x="54" y="341"/>
                </a:cubicBezTo>
                <a:cubicBezTo>
                  <a:pt x="70" y="358"/>
                  <a:pt x="85" y="356"/>
                  <a:pt x="90" y="355"/>
                </a:cubicBezTo>
                <a:cubicBezTo>
                  <a:pt x="94" y="360"/>
                  <a:pt x="98" y="365"/>
                  <a:pt x="101" y="369"/>
                </a:cubicBezTo>
                <a:cubicBezTo>
                  <a:pt x="84" y="373"/>
                  <a:pt x="68" y="358"/>
                  <a:pt x="72" y="362"/>
                </a:cubicBezTo>
                <a:cubicBezTo>
                  <a:pt x="76" y="366"/>
                  <a:pt x="70" y="368"/>
                  <a:pt x="83" y="382"/>
                </a:cubicBezTo>
                <a:cubicBezTo>
                  <a:pt x="100" y="395"/>
                  <a:pt x="113" y="392"/>
                  <a:pt x="119" y="389"/>
                </a:cubicBezTo>
                <a:cubicBezTo>
                  <a:pt x="121" y="392"/>
                  <a:pt x="122" y="393"/>
                  <a:pt x="122" y="393"/>
                </a:cubicBezTo>
                <a:cubicBezTo>
                  <a:pt x="124" y="390"/>
                  <a:pt x="124" y="390"/>
                  <a:pt x="124" y="390"/>
                </a:cubicBezTo>
                <a:cubicBezTo>
                  <a:pt x="124" y="389"/>
                  <a:pt x="123" y="389"/>
                  <a:pt x="122" y="387"/>
                </a:cubicBezTo>
                <a:cubicBezTo>
                  <a:pt x="122" y="387"/>
                  <a:pt x="122" y="387"/>
                  <a:pt x="122" y="38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2">
                  <a:lumMod val="25000"/>
                </a:schemeClr>
              </a:solidFill>
            </a:endParaRPr>
          </a:p>
        </p:txBody>
      </p:sp>
      <p:sp>
        <p:nvSpPr>
          <p:cNvPr id="12" name="Freeform 33"/>
          <p:cNvSpPr>
            <a:spLocks noEditPoints="1"/>
          </p:cNvSpPr>
          <p:nvPr/>
        </p:nvSpPr>
        <p:spPr bwMode="auto">
          <a:xfrm>
            <a:off x="3839227" y="1170557"/>
            <a:ext cx="4513546" cy="4516885"/>
          </a:xfrm>
          <a:custGeom>
            <a:avLst/>
            <a:gdLst>
              <a:gd name="T0" fmla="*/ 432 w 1142"/>
              <a:gd name="T1" fmla="*/ 1097 h 1142"/>
              <a:gd name="T2" fmla="*/ 358 w 1142"/>
              <a:gd name="T3" fmla="*/ 1093 h 1142"/>
              <a:gd name="T4" fmla="*/ 241 w 1142"/>
              <a:gd name="T5" fmla="*/ 1004 h 1142"/>
              <a:gd name="T6" fmla="*/ 125 w 1142"/>
              <a:gd name="T7" fmla="*/ 924 h 1142"/>
              <a:gd name="T8" fmla="*/ 73 w 1142"/>
              <a:gd name="T9" fmla="*/ 816 h 1142"/>
              <a:gd name="T10" fmla="*/ 33 w 1142"/>
              <a:gd name="T11" fmla="*/ 653 h 1142"/>
              <a:gd name="T12" fmla="*/ 1 w 1142"/>
              <a:gd name="T13" fmla="*/ 525 h 1142"/>
              <a:gd name="T14" fmla="*/ 51 w 1142"/>
              <a:gd name="T15" fmla="*/ 412 h 1142"/>
              <a:gd name="T16" fmla="*/ 115 w 1142"/>
              <a:gd name="T17" fmla="*/ 257 h 1142"/>
              <a:gd name="T18" fmla="*/ 180 w 1142"/>
              <a:gd name="T19" fmla="*/ 160 h 1142"/>
              <a:gd name="T20" fmla="*/ 319 w 1142"/>
              <a:gd name="T21" fmla="*/ 78 h 1142"/>
              <a:gd name="T22" fmla="*/ 471 w 1142"/>
              <a:gd name="T23" fmla="*/ 37 h 1142"/>
              <a:gd name="T24" fmla="*/ 570 w 1142"/>
              <a:gd name="T25" fmla="*/ 0 h 1142"/>
              <a:gd name="T26" fmla="*/ 678 w 1142"/>
              <a:gd name="T27" fmla="*/ 40 h 1142"/>
              <a:gd name="T28" fmla="*/ 761 w 1142"/>
              <a:gd name="T29" fmla="*/ 37 h 1142"/>
              <a:gd name="T30" fmla="*/ 877 w 1142"/>
              <a:gd name="T31" fmla="*/ 124 h 1142"/>
              <a:gd name="T32" fmla="*/ 1001 w 1142"/>
              <a:gd name="T33" fmla="*/ 202 h 1142"/>
              <a:gd name="T34" fmla="*/ 1060 w 1142"/>
              <a:gd name="T35" fmla="*/ 313 h 1142"/>
              <a:gd name="T36" fmla="*/ 1105 w 1142"/>
              <a:gd name="T37" fmla="*/ 475 h 1142"/>
              <a:gd name="T38" fmla="*/ 1142 w 1142"/>
              <a:gd name="T39" fmla="*/ 592 h 1142"/>
              <a:gd name="T40" fmla="*/ 1097 w 1142"/>
              <a:gd name="T41" fmla="*/ 706 h 1142"/>
              <a:gd name="T42" fmla="*/ 1041 w 1142"/>
              <a:gd name="T43" fmla="*/ 864 h 1142"/>
              <a:gd name="T44" fmla="*/ 974 w 1142"/>
              <a:gd name="T45" fmla="*/ 971 h 1142"/>
              <a:gd name="T46" fmla="*/ 846 w 1142"/>
              <a:gd name="T47" fmla="*/ 1039 h 1142"/>
              <a:gd name="T48" fmla="*/ 723 w 1142"/>
              <a:gd name="T49" fmla="*/ 1119 h 1142"/>
              <a:gd name="T50" fmla="*/ 633 w 1142"/>
              <a:gd name="T51" fmla="*/ 1111 h 1142"/>
              <a:gd name="T52" fmla="*/ 422 w 1142"/>
              <a:gd name="T53" fmla="*/ 1079 h 1142"/>
              <a:gd name="T54" fmla="*/ 474 w 1142"/>
              <a:gd name="T55" fmla="*/ 1104 h 1142"/>
              <a:gd name="T56" fmla="*/ 591 w 1142"/>
              <a:gd name="T57" fmla="*/ 1112 h 1142"/>
              <a:gd name="T58" fmla="*/ 646 w 1142"/>
              <a:gd name="T59" fmla="*/ 1095 h 1142"/>
              <a:gd name="T60" fmla="*/ 778 w 1142"/>
              <a:gd name="T61" fmla="*/ 1085 h 1142"/>
              <a:gd name="T62" fmla="*/ 840 w 1142"/>
              <a:gd name="T63" fmla="*/ 1026 h 1142"/>
              <a:gd name="T64" fmla="*/ 962 w 1142"/>
              <a:gd name="T65" fmla="*/ 963 h 1142"/>
              <a:gd name="T66" fmla="*/ 996 w 1142"/>
              <a:gd name="T67" fmla="*/ 884 h 1142"/>
              <a:gd name="T68" fmla="*/ 1084 w 1142"/>
              <a:gd name="T69" fmla="*/ 779 h 1142"/>
              <a:gd name="T70" fmla="*/ 1084 w 1142"/>
              <a:gd name="T71" fmla="*/ 693 h 1142"/>
              <a:gd name="T72" fmla="*/ 1124 w 1142"/>
              <a:gd name="T73" fmla="*/ 562 h 1142"/>
              <a:gd name="T74" fmla="*/ 1091 w 1142"/>
              <a:gd name="T75" fmla="*/ 483 h 1142"/>
              <a:gd name="T76" fmla="*/ 1076 w 1142"/>
              <a:gd name="T77" fmla="*/ 346 h 1142"/>
              <a:gd name="T78" fmla="*/ 1014 w 1142"/>
              <a:gd name="T79" fmla="*/ 286 h 1142"/>
              <a:gd name="T80" fmla="*/ 947 w 1142"/>
              <a:gd name="T81" fmla="*/ 167 h 1142"/>
              <a:gd name="T82" fmla="*/ 868 w 1142"/>
              <a:gd name="T83" fmla="*/ 136 h 1142"/>
              <a:gd name="T84" fmla="*/ 759 w 1142"/>
              <a:gd name="T85" fmla="*/ 51 h 1142"/>
              <a:gd name="T86" fmla="*/ 677 w 1142"/>
              <a:gd name="T87" fmla="*/ 55 h 1142"/>
              <a:gd name="T88" fmla="*/ 600 w 1142"/>
              <a:gd name="T89" fmla="*/ 19 h 1142"/>
              <a:gd name="T90" fmla="*/ 512 w 1142"/>
              <a:gd name="T91" fmla="*/ 34 h 1142"/>
              <a:gd name="T92" fmla="*/ 408 w 1142"/>
              <a:gd name="T93" fmla="*/ 43 h 1142"/>
              <a:gd name="T94" fmla="*/ 305 w 1142"/>
              <a:gd name="T95" fmla="*/ 115 h 1142"/>
              <a:gd name="T96" fmla="*/ 192 w 1142"/>
              <a:gd name="T97" fmla="*/ 168 h 1142"/>
              <a:gd name="T98" fmla="*/ 157 w 1142"/>
              <a:gd name="T99" fmla="*/ 243 h 1142"/>
              <a:gd name="T100" fmla="*/ 68 w 1142"/>
              <a:gd name="T101" fmla="*/ 373 h 1142"/>
              <a:gd name="T102" fmla="*/ 61 w 1142"/>
              <a:gd name="T103" fmla="*/ 431 h 1142"/>
              <a:gd name="T104" fmla="*/ 30 w 1142"/>
              <a:gd name="T105" fmla="*/ 586 h 1142"/>
              <a:gd name="T106" fmla="*/ 48 w 1142"/>
              <a:gd name="T107" fmla="*/ 650 h 1142"/>
              <a:gd name="T108" fmla="*/ 82 w 1142"/>
              <a:gd name="T109" fmla="*/ 804 h 1142"/>
              <a:gd name="T110" fmla="*/ 117 w 1142"/>
              <a:gd name="T111" fmla="*/ 844 h 1142"/>
              <a:gd name="T112" fmla="*/ 208 w 1142"/>
              <a:gd name="T113" fmla="*/ 973 h 1142"/>
              <a:gd name="T114" fmla="*/ 293 w 1142"/>
              <a:gd name="T115" fmla="*/ 1051 h 1142"/>
              <a:gd name="T116" fmla="*/ 398 w 1142"/>
              <a:gd name="T117" fmla="*/ 1076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2" h="1142">
                <a:moveTo>
                  <a:pt x="539" y="1142"/>
                </a:moveTo>
                <a:cubicBezTo>
                  <a:pt x="536" y="1142"/>
                  <a:pt x="533" y="1142"/>
                  <a:pt x="530" y="1142"/>
                </a:cubicBezTo>
                <a:cubicBezTo>
                  <a:pt x="519" y="1141"/>
                  <a:pt x="508" y="1139"/>
                  <a:pt x="497" y="1135"/>
                </a:cubicBezTo>
                <a:cubicBezTo>
                  <a:pt x="484" y="1130"/>
                  <a:pt x="475" y="1123"/>
                  <a:pt x="465" y="1116"/>
                </a:cubicBezTo>
                <a:cubicBezTo>
                  <a:pt x="455" y="1108"/>
                  <a:pt x="445" y="1100"/>
                  <a:pt x="432" y="1097"/>
                </a:cubicBezTo>
                <a:cubicBezTo>
                  <a:pt x="430" y="1096"/>
                  <a:pt x="427" y="1096"/>
                  <a:pt x="425" y="1095"/>
                </a:cubicBezTo>
                <a:cubicBezTo>
                  <a:pt x="423" y="1094"/>
                  <a:pt x="420" y="1094"/>
                  <a:pt x="417" y="1093"/>
                </a:cubicBezTo>
                <a:cubicBezTo>
                  <a:pt x="412" y="1091"/>
                  <a:pt x="406" y="1090"/>
                  <a:pt x="398" y="1090"/>
                </a:cubicBezTo>
                <a:cubicBezTo>
                  <a:pt x="392" y="1090"/>
                  <a:pt x="386" y="1091"/>
                  <a:pt x="379" y="1092"/>
                </a:cubicBezTo>
                <a:cubicBezTo>
                  <a:pt x="372" y="1092"/>
                  <a:pt x="365" y="1093"/>
                  <a:pt x="358" y="1093"/>
                </a:cubicBezTo>
                <a:cubicBezTo>
                  <a:pt x="353" y="1093"/>
                  <a:pt x="347" y="1093"/>
                  <a:pt x="342" y="1092"/>
                </a:cubicBezTo>
                <a:cubicBezTo>
                  <a:pt x="331" y="1090"/>
                  <a:pt x="320" y="1086"/>
                  <a:pt x="310" y="1081"/>
                </a:cubicBezTo>
                <a:cubicBezTo>
                  <a:pt x="300" y="1076"/>
                  <a:pt x="291" y="1069"/>
                  <a:pt x="283" y="1061"/>
                </a:cubicBezTo>
                <a:cubicBezTo>
                  <a:pt x="273" y="1052"/>
                  <a:pt x="267" y="1041"/>
                  <a:pt x="261" y="1031"/>
                </a:cubicBezTo>
                <a:cubicBezTo>
                  <a:pt x="255" y="1021"/>
                  <a:pt x="250" y="1011"/>
                  <a:pt x="241" y="1004"/>
                </a:cubicBezTo>
                <a:cubicBezTo>
                  <a:pt x="241" y="1003"/>
                  <a:pt x="240" y="1003"/>
                  <a:pt x="239" y="1002"/>
                </a:cubicBezTo>
                <a:cubicBezTo>
                  <a:pt x="229" y="994"/>
                  <a:pt x="217" y="991"/>
                  <a:pt x="204" y="987"/>
                </a:cubicBezTo>
                <a:cubicBezTo>
                  <a:pt x="193" y="984"/>
                  <a:pt x="181" y="981"/>
                  <a:pt x="170" y="974"/>
                </a:cubicBezTo>
                <a:cubicBezTo>
                  <a:pt x="160" y="968"/>
                  <a:pt x="151" y="961"/>
                  <a:pt x="144" y="952"/>
                </a:cubicBezTo>
                <a:cubicBezTo>
                  <a:pt x="136" y="943"/>
                  <a:pt x="130" y="934"/>
                  <a:pt x="125" y="924"/>
                </a:cubicBezTo>
                <a:cubicBezTo>
                  <a:pt x="119" y="912"/>
                  <a:pt x="117" y="900"/>
                  <a:pt x="116" y="888"/>
                </a:cubicBezTo>
                <a:cubicBezTo>
                  <a:pt x="114" y="875"/>
                  <a:pt x="112" y="863"/>
                  <a:pt x="105" y="852"/>
                </a:cubicBezTo>
                <a:cubicBezTo>
                  <a:pt x="104" y="850"/>
                  <a:pt x="103" y="849"/>
                  <a:pt x="103" y="848"/>
                </a:cubicBezTo>
                <a:cubicBezTo>
                  <a:pt x="102" y="846"/>
                  <a:pt x="101" y="845"/>
                  <a:pt x="100" y="843"/>
                </a:cubicBezTo>
                <a:cubicBezTo>
                  <a:pt x="93" y="831"/>
                  <a:pt x="84" y="824"/>
                  <a:pt x="73" y="816"/>
                </a:cubicBezTo>
                <a:cubicBezTo>
                  <a:pt x="64" y="809"/>
                  <a:pt x="54" y="801"/>
                  <a:pt x="46" y="790"/>
                </a:cubicBezTo>
                <a:cubicBezTo>
                  <a:pt x="40" y="781"/>
                  <a:pt x="34" y="771"/>
                  <a:pt x="31" y="760"/>
                </a:cubicBezTo>
                <a:cubicBezTo>
                  <a:pt x="27" y="749"/>
                  <a:pt x="25" y="739"/>
                  <a:pt x="24" y="727"/>
                </a:cubicBezTo>
                <a:cubicBezTo>
                  <a:pt x="24" y="714"/>
                  <a:pt x="27" y="702"/>
                  <a:pt x="29" y="690"/>
                </a:cubicBezTo>
                <a:cubicBezTo>
                  <a:pt x="33" y="678"/>
                  <a:pt x="36" y="666"/>
                  <a:pt x="33" y="653"/>
                </a:cubicBezTo>
                <a:cubicBezTo>
                  <a:pt x="33" y="648"/>
                  <a:pt x="33" y="644"/>
                  <a:pt x="33" y="640"/>
                </a:cubicBezTo>
                <a:cubicBezTo>
                  <a:pt x="32" y="637"/>
                  <a:pt x="30" y="633"/>
                  <a:pt x="30" y="628"/>
                </a:cubicBezTo>
                <a:cubicBezTo>
                  <a:pt x="29" y="615"/>
                  <a:pt x="23" y="604"/>
                  <a:pt x="17" y="593"/>
                </a:cubicBezTo>
                <a:cubicBezTo>
                  <a:pt x="11" y="582"/>
                  <a:pt x="5" y="572"/>
                  <a:pt x="3" y="559"/>
                </a:cubicBezTo>
                <a:cubicBezTo>
                  <a:pt x="0" y="547"/>
                  <a:pt x="0" y="536"/>
                  <a:pt x="1" y="525"/>
                </a:cubicBezTo>
                <a:cubicBezTo>
                  <a:pt x="2" y="513"/>
                  <a:pt x="4" y="502"/>
                  <a:pt x="8" y="491"/>
                </a:cubicBezTo>
                <a:cubicBezTo>
                  <a:pt x="13" y="479"/>
                  <a:pt x="21" y="470"/>
                  <a:pt x="28" y="460"/>
                </a:cubicBezTo>
                <a:cubicBezTo>
                  <a:pt x="36" y="450"/>
                  <a:pt x="44" y="440"/>
                  <a:pt x="47" y="427"/>
                </a:cubicBezTo>
                <a:cubicBezTo>
                  <a:pt x="47" y="425"/>
                  <a:pt x="48" y="422"/>
                  <a:pt x="49" y="420"/>
                </a:cubicBezTo>
                <a:cubicBezTo>
                  <a:pt x="50" y="418"/>
                  <a:pt x="50" y="415"/>
                  <a:pt x="51" y="412"/>
                </a:cubicBezTo>
                <a:cubicBezTo>
                  <a:pt x="55" y="400"/>
                  <a:pt x="54" y="387"/>
                  <a:pt x="53" y="374"/>
                </a:cubicBezTo>
                <a:cubicBezTo>
                  <a:pt x="52" y="363"/>
                  <a:pt x="51" y="351"/>
                  <a:pt x="53" y="338"/>
                </a:cubicBezTo>
                <a:cubicBezTo>
                  <a:pt x="55" y="326"/>
                  <a:pt x="59" y="316"/>
                  <a:pt x="65" y="305"/>
                </a:cubicBezTo>
                <a:cubicBezTo>
                  <a:pt x="70" y="295"/>
                  <a:pt x="76" y="286"/>
                  <a:pt x="85" y="278"/>
                </a:cubicBezTo>
                <a:cubicBezTo>
                  <a:pt x="94" y="268"/>
                  <a:pt x="105" y="263"/>
                  <a:pt x="115" y="257"/>
                </a:cubicBezTo>
                <a:cubicBezTo>
                  <a:pt x="126" y="251"/>
                  <a:pt x="137" y="245"/>
                  <a:pt x="145" y="234"/>
                </a:cubicBezTo>
                <a:cubicBezTo>
                  <a:pt x="146" y="233"/>
                  <a:pt x="146" y="233"/>
                  <a:pt x="147" y="232"/>
                </a:cubicBezTo>
                <a:cubicBezTo>
                  <a:pt x="148" y="231"/>
                  <a:pt x="149" y="229"/>
                  <a:pt x="150" y="228"/>
                </a:cubicBezTo>
                <a:cubicBezTo>
                  <a:pt x="158" y="218"/>
                  <a:pt x="162" y="206"/>
                  <a:pt x="166" y="194"/>
                </a:cubicBezTo>
                <a:cubicBezTo>
                  <a:pt x="169" y="183"/>
                  <a:pt x="172" y="171"/>
                  <a:pt x="180" y="160"/>
                </a:cubicBezTo>
                <a:cubicBezTo>
                  <a:pt x="186" y="150"/>
                  <a:pt x="194" y="142"/>
                  <a:pt x="202" y="134"/>
                </a:cubicBezTo>
                <a:cubicBezTo>
                  <a:pt x="211" y="127"/>
                  <a:pt x="221" y="121"/>
                  <a:pt x="231" y="116"/>
                </a:cubicBezTo>
                <a:cubicBezTo>
                  <a:pt x="244" y="111"/>
                  <a:pt x="256" y="110"/>
                  <a:pt x="267" y="108"/>
                </a:cubicBezTo>
                <a:cubicBezTo>
                  <a:pt x="278" y="107"/>
                  <a:pt x="288" y="106"/>
                  <a:pt x="297" y="102"/>
                </a:cubicBezTo>
                <a:cubicBezTo>
                  <a:pt x="306" y="96"/>
                  <a:pt x="312" y="87"/>
                  <a:pt x="319" y="78"/>
                </a:cubicBezTo>
                <a:cubicBezTo>
                  <a:pt x="326" y="69"/>
                  <a:pt x="333" y="59"/>
                  <a:pt x="343" y="51"/>
                </a:cubicBezTo>
                <a:cubicBezTo>
                  <a:pt x="353" y="45"/>
                  <a:pt x="363" y="39"/>
                  <a:pt x="373" y="35"/>
                </a:cubicBezTo>
                <a:cubicBezTo>
                  <a:pt x="384" y="31"/>
                  <a:pt x="395" y="29"/>
                  <a:pt x="407" y="28"/>
                </a:cubicBezTo>
                <a:cubicBezTo>
                  <a:pt x="420" y="27"/>
                  <a:pt x="432" y="30"/>
                  <a:pt x="443" y="33"/>
                </a:cubicBezTo>
                <a:cubicBezTo>
                  <a:pt x="453" y="35"/>
                  <a:pt x="461" y="37"/>
                  <a:pt x="471" y="37"/>
                </a:cubicBezTo>
                <a:cubicBezTo>
                  <a:pt x="472" y="37"/>
                  <a:pt x="473" y="37"/>
                  <a:pt x="475" y="37"/>
                </a:cubicBezTo>
                <a:cubicBezTo>
                  <a:pt x="485" y="34"/>
                  <a:pt x="494" y="28"/>
                  <a:pt x="504" y="22"/>
                </a:cubicBezTo>
                <a:cubicBezTo>
                  <a:pt x="514" y="16"/>
                  <a:pt x="524" y="9"/>
                  <a:pt x="536" y="5"/>
                </a:cubicBezTo>
                <a:cubicBezTo>
                  <a:pt x="547" y="2"/>
                  <a:pt x="558" y="0"/>
                  <a:pt x="569" y="0"/>
                </a:cubicBezTo>
                <a:cubicBezTo>
                  <a:pt x="570" y="0"/>
                  <a:pt x="570" y="0"/>
                  <a:pt x="570" y="0"/>
                </a:cubicBezTo>
                <a:cubicBezTo>
                  <a:pt x="571" y="0"/>
                  <a:pt x="571" y="0"/>
                  <a:pt x="571" y="0"/>
                </a:cubicBezTo>
                <a:cubicBezTo>
                  <a:pt x="582" y="0"/>
                  <a:pt x="593" y="2"/>
                  <a:pt x="604" y="5"/>
                </a:cubicBezTo>
                <a:cubicBezTo>
                  <a:pt x="617" y="9"/>
                  <a:pt x="627" y="16"/>
                  <a:pt x="636" y="22"/>
                </a:cubicBezTo>
                <a:cubicBezTo>
                  <a:pt x="647" y="29"/>
                  <a:pt x="658" y="36"/>
                  <a:pt x="671" y="38"/>
                </a:cubicBezTo>
                <a:cubicBezTo>
                  <a:pt x="673" y="38"/>
                  <a:pt x="676" y="39"/>
                  <a:pt x="678" y="40"/>
                </a:cubicBezTo>
                <a:cubicBezTo>
                  <a:pt x="681" y="40"/>
                  <a:pt x="683" y="40"/>
                  <a:pt x="686" y="41"/>
                </a:cubicBezTo>
                <a:cubicBezTo>
                  <a:pt x="690" y="42"/>
                  <a:pt x="695" y="43"/>
                  <a:pt x="700" y="43"/>
                </a:cubicBezTo>
                <a:cubicBezTo>
                  <a:pt x="708" y="43"/>
                  <a:pt x="716" y="41"/>
                  <a:pt x="724" y="40"/>
                </a:cubicBezTo>
                <a:cubicBezTo>
                  <a:pt x="733" y="38"/>
                  <a:pt x="742" y="36"/>
                  <a:pt x="752" y="36"/>
                </a:cubicBezTo>
                <a:cubicBezTo>
                  <a:pt x="755" y="36"/>
                  <a:pt x="758" y="37"/>
                  <a:pt x="761" y="37"/>
                </a:cubicBezTo>
                <a:cubicBezTo>
                  <a:pt x="772" y="38"/>
                  <a:pt x="783" y="41"/>
                  <a:pt x="794" y="46"/>
                </a:cubicBezTo>
                <a:cubicBezTo>
                  <a:pt x="804" y="50"/>
                  <a:pt x="814" y="56"/>
                  <a:pt x="823" y="63"/>
                </a:cubicBezTo>
                <a:cubicBezTo>
                  <a:pt x="833" y="72"/>
                  <a:pt x="840" y="82"/>
                  <a:pt x="846" y="92"/>
                </a:cubicBezTo>
                <a:cubicBezTo>
                  <a:pt x="853" y="102"/>
                  <a:pt x="860" y="113"/>
                  <a:pt x="872" y="120"/>
                </a:cubicBezTo>
                <a:cubicBezTo>
                  <a:pt x="874" y="121"/>
                  <a:pt x="876" y="123"/>
                  <a:pt x="877" y="124"/>
                </a:cubicBezTo>
                <a:cubicBezTo>
                  <a:pt x="880" y="125"/>
                  <a:pt x="882" y="127"/>
                  <a:pt x="884" y="128"/>
                </a:cubicBezTo>
                <a:cubicBezTo>
                  <a:pt x="895" y="136"/>
                  <a:pt x="907" y="139"/>
                  <a:pt x="920" y="142"/>
                </a:cubicBezTo>
                <a:cubicBezTo>
                  <a:pt x="931" y="145"/>
                  <a:pt x="943" y="147"/>
                  <a:pt x="955" y="154"/>
                </a:cubicBezTo>
                <a:cubicBezTo>
                  <a:pt x="965" y="159"/>
                  <a:pt x="974" y="166"/>
                  <a:pt x="981" y="175"/>
                </a:cubicBezTo>
                <a:cubicBezTo>
                  <a:pt x="989" y="183"/>
                  <a:pt x="996" y="192"/>
                  <a:pt x="1001" y="202"/>
                </a:cubicBezTo>
                <a:cubicBezTo>
                  <a:pt x="1008" y="214"/>
                  <a:pt x="1010" y="226"/>
                  <a:pt x="1012" y="238"/>
                </a:cubicBezTo>
                <a:cubicBezTo>
                  <a:pt x="1014" y="250"/>
                  <a:pt x="1017" y="263"/>
                  <a:pt x="1024" y="274"/>
                </a:cubicBezTo>
                <a:cubicBezTo>
                  <a:pt x="1026" y="276"/>
                  <a:pt x="1027" y="278"/>
                  <a:pt x="1028" y="280"/>
                </a:cubicBezTo>
                <a:cubicBezTo>
                  <a:pt x="1030" y="282"/>
                  <a:pt x="1031" y="284"/>
                  <a:pt x="1033" y="286"/>
                </a:cubicBezTo>
                <a:cubicBezTo>
                  <a:pt x="1039" y="298"/>
                  <a:pt x="1049" y="305"/>
                  <a:pt x="1060" y="313"/>
                </a:cubicBezTo>
                <a:cubicBezTo>
                  <a:pt x="1070" y="320"/>
                  <a:pt x="1079" y="327"/>
                  <a:pt x="1087" y="337"/>
                </a:cubicBezTo>
                <a:cubicBezTo>
                  <a:pt x="1094" y="346"/>
                  <a:pt x="1100" y="356"/>
                  <a:pt x="1104" y="367"/>
                </a:cubicBezTo>
                <a:cubicBezTo>
                  <a:pt x="1108" y="378"/>
                  <a:pt x="1111" y="389"/>
                  <a:pt x="1112" y="400"/>
                </a:cubicBezTo>
                <a:cubicBezTo>
                  <a:pt x="1113" y="413"/>
                  <a:pt x="1110" y="425"/>
                  <a:pt x="1107" y="437"/>
                </a:cubicBezTo>
                <a:cubicBezTo>
                  <a:pt x="1105" y="449"/>
                  <a:pt x="1102" y="462"/>
                  <a:pt x="1105" y="475"/>
                </a:cubicBezTo>
                <a:cubicBezTo>
                  <a:pt x="1105" y="477"/>
                  <a:pt x="1105" y="480"/>
                  <a:pt x="1105" y="482"/>
                </a:cubicBezTo>
                <a:cubicBezTo>
                  <a:pt x="1106" y="484"/>
                  <a:pt x="1107" y="487"/>
                  <a:pt x="1107" y="490"/>
                </a:cubicBezTo>
                <a:cubicBezTo>
                  <a:pt x="1109" y="503"/>
                  <a:pt x="1115" y="514"/>
                  <a:pt x="1122" y="525"/>
                </a:cubicBezTo>
                <a:cubicBezTo>
                  <a:pt x="1128" y="535"/>
                  <a:pt x="1135" y="545"/>
                  <a:pt x="1138" y="558"/>
                </a:cubicBezTo>
                <a:cubicBezTo>
                  <a:pt x="1141" y="569"/>
                  <a:pt x="1142" y="580"/>
                  <a:pt x="1142" y="592"/>
                </a:cubicBezTo>
                <a:cubicBezTo>
                  <a:pt x="1141" y="603"/>
                  <a:pt x="1139" y="615"/>
                  <a:pt x="1136" y="625"/>
                </a:cubicBezTo>
                <a:cubicBezTo>
                  <a:pt x="1131" y="638"/>
                  <a:pt x="1124" y="648"/>
                  <a:pt x="1117" y="657"/>
                </a:cubicBezTo>
                <a:cubicBezTo>
                  <a:pt x="1110" y="668"/>
                  <a:pt x="1103" y="678"/>
                  <a:pt x="1100" y="691"/>
                </a:cubicBezTo>
                <a:cubicBezTo>
                  <a:pt x="1100" y="694"/>
                  <a:pt x="1099" y="696"/>
                  <a:pt x="1098" y="698"/>
                </a:cubicBezTo>
                <a:cubicBezTo>
                  <a:pt x="1098" y="701"/>
                  <a:pt x="1097" y="704"/>
                  <a:pt x="1097" y="706"/>
                </a:cubicBezTo>
                <a:cubicBezTo>
                  <a:pt x="1093" y="719"/>
                  <a:pt x="1095" y="731"/>
                  <a:pt x="1097" y="744"/>
                </a:cubicBezTo>
                <a:cubicBezTo>
                  <a:pt x="1098" y="756"/>
                  <a:pt x="1100" y="768"/>
                  <a:pt x="1098" y="781"/>
                </a:cubicBezTo>
                <a:cubicBezTo>
                  <a:pt x="1097" y="792"/>
                  <a:pt x="1093" y="803"/>
                  <a:pt x="1088" y="814"/>
                </a:cubicBezTo>
                <a:cubicBezTo>
                  <a:pt x="1084" y="824"/>
                  <a:pt x="1077" y="833"/>
                  <a:pt x="1070" y="842"/>
                </a:cubicBezTo>
                <a:cubicBezTo>
                  <a:pt x="1061" y="852"/>
                  <a:pt x="1051" y="858"/>
                  <a:pt x="1041" y="864"/>
                </a:cubicBezTo>
                <a:cubicBezTo>
                  <a:pt x="1029" y="871"/>
                  <a:pt x="1019" y="878"/>
                  <a:pt x="1011" y="889"/>
                </a:cubicBezTo>
                <a:cubicBezTo>
                  <a:pt x="1010" y="891"/>
                  <a:pt x="1008" y="893"/>
                  <a:pt x="1007" y="894"/>
                </a:cubicBezTo>
                <a:cubicBezTo>
                  <a:pt x="1005" y="897"/>
                  <a:pt x="1004" y="899"/>
                  <a:pt x="1002" y="901"/>
                </a:cubicBezTo>
                <a:cubicBezTo>
                  <a:pt x="994" y="912"/>
                  <a:pt x="991" y="924"/>
                  <a:pt x="987" y="936"/>
                </a:cubicBezTo>
                <a:cubicBezTo>
                  <a:pt x="984" y="948"/>
                  <a:pt x="981" y="959"/>
                  <a:pt x="974" y="971"/>
                </a:cubicBezTo>
                <a:cubicBezTo>
                  <a:pt x="968" y="981"/>
                  <a:pt x="961" y="989"/>
                  <a:pt x="953" y="997"/>
                </a:cubicBezTo>
                <a:cubicBezTo>
                  <a:pt x="944" y="1004"/>
                  <a:pt x="935" y="1011"/>
                  <a:pt x="924" y="1016"/>
                </a:cubicBezTo>
                <a:cubicBezTo>
                  <a:pt x="912" y="1021"/>
                  <a:pt x="900" y="1023"/>
                  <a:pt x="889" y="1025"/>
                </a:cubicBezTo>
                <a:cubicBezTo>
                  <a:pt x="876" y="1027"/>
                  <a:pt x="864" y="1029"/>
                  <a:pt x="852" y="1036"/>
                </a:cubicBezTo>
                <a:cubicBezTo>
                  <a:pt x="850" y="1037"/>
                  <a:pt x="848" y="1038"/>
                  <a:pt x="846" y="1039"/>
                </a:cubicBezTo>
                <a:cubicBezTo>
                  <a:pt x="844" y="1041"/>
                  <a:pt x="842" y="1043"/>
                  <a:pt x="839" y="1044"/>
                </a:cubicBezTo>
                <a:cubicBezTo>
                  <a:pt x="827" y="1050"/>
                  <a:pt x="820" y="1060"/>
                  <a:pt x="812" y="1070"/>
                </a:cubicBezTo>
                <a:cubicBezTo>
                  <a:pt x="805" y="1080"/>
                  <a:pt x="797" y="1089"/>
                  <a:pt x="786" y="1097"/>
                </a:cubicBezTo>
                <a:cubicBezTo>
                  <a:pt x="777" y="1104"/>
                  <a:pt x="767" y="1109"/>
                  <a:pt x="756" y="1112"/>
                </a:cubicBezTo>
                <a:cubicBezTo>
                  <a:pt x="745" y="1116"/>
                  <a:pt x="734" y="1118"/>
                  <a:pt x="723" y="1119"/>
                </a:cubicBezTo>
                <a:cubicBezTo>
                  <a:pt x="709" y="1119"/>
                  <a:pt x="698" y="1116"/>
                  <a:pt x="686" y="1113"/>
                </a:cubicBezTo>
                <a:cubicBezTo>
                  <a:pt x="677" y="1111"/>
                  <a:pt x="667" y="1108"/>
                  <a:pt x="658" y="1108"/>
                </a:cubicBezTo>
                <a:cubicBezTo>
                  <a:pt x="655" y="1108"/>
                  <a:pt x="651" y="1109"/>
                  <a:pt x="648" y="1109"/>
                </a:cubicBezTo>
                <a:cubicBezTo>
                  <a:pt x="646" y="1110"/>
                  <a:pt x="643" y="1110"/>
                  <a:pt x="641" y="1110"/>
                </a:cubicBezTo>
                <a:cubicBezTo>
                  <a:pt x="639" y="1111"/>
                  <a:pt x="636" y="1111"/>
                  <a:pt x="633" y="1111"/>
                </a:cubicBezTo>
                <a:cubicBezTo>
                  <a:pt x="620" y="1113"/>
                  <a:pt x="609" y="1119"/>
                  <a:pt x="598" y="1125"/>
                </a:cubicBezTo>
                <a:cubicBezTo>
                  <a:pt x="587" y="1131"/>
                  <a:pt x="577" y="1137"/>
                  <a:pt x="564" y="1140"/>
                </a:cubicBezTo>
                <a:cubicBezTo>
                  <a:pt x="556" y="1141"/>
                  <a:pt x="547" y="1142"/>
                  <a:pt x="539" y="1142"/>
                </a:cubicBezTo>
                <a:close/>
                <a:moveTo>
                  <a:pt x="398" y="1076"/>
                </a:moveTo>
                <a:cubicBezTo>
                  <a:pt x="407" y="1076"/>
                  <a:pt x="415" y="1077"/>
                  <a:pt x="422" y="1079"/>
                </a:cubicBezTo>
                <a:cubicBezTo>
                  <a:pt x="424" y="1080"/>
                  <a:pt x="425" y="1080"/>
                  <a:pt x="427" y="1080"/>
                </a:cubicBezTo>
                <a:cubicBezTo>
                  <a:pt x="429" y="1080"/>
                  <a:pt x="429" y="1080"/>
                  <a:pt x="429" y="1080"/>
                </a:cubicBezTo>
                <a:cubicBezTo>
                  <a:pt x="431" y="1081"/>
                  <a:pt x="431" y="1081"/>
                  <a:pt x="431" y="1081"/>
                </a:cubicBezTo>
                <a:cubicBezTo>
                  <a:pt x="432" y="1082"/>
                  <a:pt x="434" y="1082"/>
                  <a:pt x="435" y="1083"/>
                </a:cubicBezTo>
                <a:cubicBezTo>
                  <a:pt x="452" y="1086"/>
                  <a:pt x="463" y="1095"/>
                  <a:pt x="474" y="1104"/>
                </a:cubicBezTo>
                <a:cubicBezTo>
                  <a:pt x="483" y="1111"/>
                  <a:pt x="491" y="1117"/>
                  <a:pt x="502" y="1121"/>
                </a:cubicBezTo>
                <a:cubicBezTo>
                  <a:pt x="511" y="1125"/>
                  <a:pt x="521" y="1127"/>
                  <a:pt x="531" y="1127"/>
                </a:cubicBezTo>
                <a:cubicBezTo>
                  <a:pt x="534" y="1127"/>
                  <a:pt x="536" y="1128"/>
                  <a:pt x="539" y="1128"/>
                </a:cubicBezTo>
                <a:cubicBezTo>
                  <a:pt x="546" y="1128"/>
                  <a:pt x="554" y="1127"/>
                  <a:pt x="561" y="1125"/>
                </a:cubicBezTo>
                <a:cubicBezTo>
                  <a:pt x="572" y="1123"/>
                  <a:pt x="581" y="1118"/>
                  <a:pt x="591" y="1112"/>
                </a:cubicBezTo>
                <a:cubicBezTo>
                  <a:pt x="603" y="1105"/>
                  <a:pt x="615" y="1098"/>
                  <a:pt x="632" y="1097"/>
                </a:cubicBezTo>
                <a:cubicBezTo>
                  <a:pt x="634" y="1097"/>
                  <a:pt x="636" y="1096"/>
                  <a:pt x="637" y="1095"/>
                </a:cubicBezTo>
                <a:cubicBezTo>
                  <a:pt x="639" y="1095"/>
                  <a:pt x="639" y="1095"/>
                  <a:pt x="639" y="1095"/>
                </a:cubicBezTo>
                <a:cubicBezTo>
                  <a:pt x="641" y="1095"/>
                  <a:pt x="641" y="1095"/>
                  <a:pt x="641" y="1095"/>
                </a:cubicBezTo>
                <a:cubicBezTo>
                  <a:pt x="642" y="1095"/>
                  <a:pt x="644" y="1095"/>
                  <a:pt x="646" y="1095"/>
                </a:cubicBezTo>
                <a:cubicBezTo>
                  <a:pt x="650" y="1094"/>
                  <a:pt x="654" y="1094"/>
                  <a:pt x="658" y="1094"/>
                </a:cubicBezTo>
                <a:cubicBezTo>
                  <a:pt x="669" y="1094"/>
                  <a:pt x="680" y="1096"/>
                  <a:pt x="690" y="1099"/>
                </a:cubicBezTo>
                <a:cubicBezTo>
                  <a:pt x="701" y="1102"/>
                  <a:pt x="711" y="1105"/>
                  <a:pt x="722" y="1104"/>
                </a:cubicBezTo>
                <a:cubicBezTo>
                  <a:pt x="732" y="1104"/>
                  <a:pt x="742" y="1102"/>
                  <a:pt x="751" y="1098"/>
                </a:cubicBezTo>
                <a:cubicBezTo>
                  <a:pt x="761" y="1095"/>
                  <a:pt x="770" y="1091"/>
                  <a:pt x="778" y="1085"/>
                </a:cubicBezTo>
                <a:cubicBezTo>
                  <a:pt x="787" y="1078"/>
                  <a:pt x="793" y="1070"/>
                  <a:pt x="800" y="1061"/>
                </a:cubicBezTo>
                <a:cubicBezTo>
                  <a:pt x="809" y="1050"/>
                  <a:pt x="818" y="1039"/>
                  <a:pt x="832" y="1031"/>
                </a:cubicBezTo>
                <a:cubicBezTo>
                  <a:pt x="834" y="1030"/>
                  <a:pt x="835" y="1029"/>
                  <a:pt x="837" y="1028"/>
                </a:cubicBezTo>
                <a:cubicBezTo>
                  <a:pt x="838" y="1026"/>
                  <a:pt x="838" y="1026"/>
                  <a:pt x="838" y="1026"/>
                </a:cubicBezTo>
                <a:cubicBezTo>
                  <a:pt x="840" y="1026"/>
                  <a:pt x="840" y="1026"/>
                  <a:pt x="840" y="1026"/>
                </a:cubicBezTo>
                <a:cubicBezTo>
                  <a:pt x="841" y="1025"/>
                  <a:pt x="843" y="1025"/>
                  <a:pt x="844" y="1024"/>
                </a:cubicBezTo>
                <a:cubicBezTo>
                  <a:pt x="858" y="1015"/>
                  <a:pt x="873" y="1012"/>
                  <a:pt x="887" y="1010"/>
                </a:cubicBezTo>
                <a:cubicBezTo>
                  <a:pt x="898" y="1009"/>
                  <a:pt x="908" y="1007"/>
                  <a:pt x="918" y="1002"/>
                </a:cubicBezTo>
                <a:cubicBezTo>
                  <a:pt x="927" y="998"/>
                  <a:pt x="935" y="993"/>
                  <a:pt x="943" y="986"/>
                </a:cubicBezTo>
                <a:cubicBezTo>
                  <a:pt x="950" y="979"/>
                  <a:pt x="957" y="972"/>
                  <a:pt x="962" y="963"/>
                </a:cubicBezTo>
                <a:cubicBezTo>
                  <a:pt x="968" y="954"/>
                  <a:pt x="970" y="943"/>
                  <a:pt x="973" y="933"/>
                </a:cubicBezTo>
                <a:cubicBezTo>
                  <a:pt x="977" y="919"/>
                  <a:pt x="980" y="905"/>
                  <a:pt x="991" y="892"/>
                </a:cubicBezTo>
                <a:cubicBezTo>
                  <a:pt x="992" y="891"/>
                  <a:pt x="993" y="889"/>
                  <a:pt x="994" y="887"/>
                </a:cubicBezTo>
                <a:cubicBezTo>
                  <a:pt x="994" y="886"/>
                  <a:pt x="994" y="886"/>
                  <a:pt x="994" y="886"/>
                </a:cubicBezTo>
                <a:cubicBezTo>
                  <a:pt x="996" y="884"/>
                  <a:pt x="996" y="884"/>
                  <a:pt x="996" y="884"/>
                </a:cubicBezTo>
                <a:cubicBezTo>
                  <a:pt x="997" y="883"/>
                  <a:pt x="998" y="882"/>
                  <a:pt x="999" y="881"/>
                </a:cubicBezTo>
                <a:cubicBezTo>
                  <a:pt x="1008" y="867"/>
                  <a:pt x="1021" y="859"/>
                  <a:pt x="1033" y="852"/>
                </a:cubicBezTo>
                <a:cubicBezTo>
                  <a:pt x="1042" y="846"/>
                  <a:pt x="1051" y="841"/>
                  <a:pt x="1059" y="832"/>
                </a:cubicBezTo>
                <a:cubicBezTo>
                  <a:pt x="1065" y="825"/>
                  <a:pt x="1071" y="817"/>
                  <a:pt x="1075" y="807"/>
                </a:cubicBezTo>
                <a:cubicBezTo>
                  <a:pt x="1079" y="798"/>
                  <a:pt x="1082" y="789"/>
                  <a:pt x="1084" y="779"/>
                </a:cubicBezTo>
                <a:cubicBezTo>
                  <a:pt x="1085" y="768"/>
                  <a:pt x="1084" y="757"/>
                  <a:pt x="1082" y="746"/>
                </a:cubicBezTo>
                <a:cubicBezTo>
                  <a:pt x="1080" y="732"/>
                  <a:pt x="1078" y="718"/>
                  <a:pt x="1083" y="702"/>
                </a:cubicBezTo>
                <a:cubicBezTo>
                  <a:pt x="1083" y="700"/>
                  <a:pt x="1083" y="699"/>
                  <a:pt x="1083" y="697"/>
                </a:cubicBezTo>
                <a:cubicBezTo>
                  <a:pt x="1083" y="695"/>
                  <a:pt x="1083" y="695"/>
                  <a:pt x="1083" y="695"/>
                </a:cubicBezTo>
                <a:cubicBezTo>
                  <a:pt x="1084" y="693"/>
                  <a:pt x="1084" y="693"/>
                  <a:pt x="1084" y="693"/>
                </a:cubicBezTo>
                <a:cubicBezTo>
                  <a:pt x="1085" y="692"/>
                  <a:pt x="1085" y="690"/>
                  <a:pt x="1086" y="688"/>
                </a:cubicBezTo>
                <a:cubicBezTo>
                  <a:pt x="1089" y="672"/>
                  <a:pt x="1097" y="660"/>
                  <a:pt x="1106" y="649"/>
                </a:cubicBezTo>
                <a:cubicBezTo>
                  <a:pt x="1112" y="640"/>
                  <a:pt x="1118" y="631"/>
                  <a:pt x="1122" y="621"/>
                </a:cubicBezTo>
                <a:cubicBezTo>
                  <a:pt x="1125" y="611"/>
                  <a:pt x="1127" y="602"/>
                  <a:pt x="1127" y="591"/>
                </a:cubicBezTo>
                <a:cubicBezTo>
                  <a:pt x="1127" y="581"/>
                  <a:pt x="1126" y="572"/>
                  <a:pt x="1124" y="562"/>
                </a:cubicBezTo>
                <a:cubicBezTo>
                  <a:pt x="1121" y="551"/>
                  <a:pt x="1115" y="542"/>
                  <a:pt x="1110" y="532"/>
                </a:cubicBezTo>
                <a:cubicBezTo>
                  <a:pt x="1102" y="520"/>
                  <a:pt x="1095" y="508"/>
                  <a:pt x="1093" y="492"/>
                </a:cubicBezTo>
                <a:cubicBezTo>
                  <a:pt x="1093" y="490"/>
                  <a:pt x="1092" y="488"/>
                  <a:pt x="1091" y="486"/>
                </a:cubicBezTo>
                <a:cubicBezTo>
                  <a:pt x="1091" y="485"/>
                  <a:pt x="1091" y="485"/>
                  <a:pt x="1091" y="485"/>
                </a:cubicBezTo>
                <a:cubicBezTo>
                  <a:pt x="1091" y="483"/>
                  <a:pt x="1091" y="483"/>
                  <a:pt x="1091" y="483"/>
                </a:cubicBezTo>
                <a:cubicBezTo>
                  <a:pt x="1091" y="481"/>
                  <a:pt x="1091" y="479"/>
                  <a:pt x="1090" y="478"/>
                </a:cubicBezTo>
                <a:cubicBezTo>
                  <a:pt x="1087" y="462"/>
                  <a:pt x="1090" y="447"/>
                  <a:pt x="1093" y="434"/>
                </a:cubicBezTo>
                <a:cubicBezTo>
                  <a:pt x="1095" y="423"/>
                  <a:pt x="1098" y="412"/>
                  <a:pt x="1097" y="401"/>
                </a:cubicBezTo>
                <a:cubicBezTo>
                  <a:pt x="1096" y="391"/>
                  <a:pt x="1094" y="382"/>
                  <a:pt x="1090" y="372"/>
                </a:cubicBezTo>
                <a:cubicBezTo>
                  <a:pt x="1087" y="363"/>
                  <a:pt x="1082" y="354"/>
                  <a:pt x="1076" y="346"/>
                </a:cubicBezTo>
                <a:cubicBezTo>
                  <a:pt x="1069" y="337"/>
                  <a:pt x="1060" y="331"/>
                  <a:pt x="1051" y="325"/>
                </a:cubicBezTo>
                <a:cubicBezTo>
                  <a:pt x="1040" y="317"/>
                  <a:pt x="1028" y="308"/>
                  <a:pt x="1020" y="294"/>
                </a:cubicBezTo>
                <a:cubicBezTo>
                  <a:pt x="1019" y="292"/>
                  <a:pt x="1018" y="291"/>
                  <a:pt x="1016" y="290"/>
                </a:cubicBezTo>
                <a:cubicBezTo>
                  <a:pt x="1015" y="288"/>
                  <a:pt x="1015" y="288"/>
                  <a:pt x="1015" y="288"/>
                </a:cubicBezTo>
                <a:cubicBezTo>
                  <a:pt x="1014" y="286"/>
                  <a:pt x="1014" y="286"/>
                  <a:pt x="1014" y="286"/>
                </a:cubicBezTo>
                <a:cubicBezTo>
                  <a:pt x="1014" y="285"/>
                  <a:pt x="1013" y="283"/>
                  <a:pt x="1012" y="282"/>
                </a:cubicBezTo>
                <a:cubicBezTo>
                  <a:pt x="1003" y="268"/>
                  <a:pt x="1000" y="254"/>
                  <a:pt x="997" y="240"/>
                </a:cubicBezTo>
                <a:cubicBezTo>
                  <a:pt x="995" y="229"/>
                  <a:pt x="993" y="219"/>
                  <a:pt x="988" y="209"/>
                </a:cubicBezTo>
                <a:cubicBezTo>
                  <a:pt x="984" y="200"/>
                  <a:pt x="978" y="192"/>
                  <a:pt x="971" y="185"/>
                </a:cubicBezTo>
                <a:cubicBezTo>
                  <a:pt x="964" y="178"/>
                  <a:pt x="956" y="172"/>
                  <a:pt x="947" y="167"/>
                </a:cubicBezTo>
                <a:cubicBezTo>
                  <a:pt x="938" y="161"/>
                  <a:pt x="927" y="159"/>
                  <a:pt x="917" y="156"/>
                </a:cubicBezTo>
                <a:cubicBezTo>
                  <a:pt x="903" y="153"/>
                  <a:pt x="889" y="150"/>
                  <a:pt x="875" y="140"/>
                </a:cubicBezTo>
                <a:cubicBezTo>
                  <a:pt x="874" y="139"/>
                  <a:pt x="872" y="138"/>
                  <a:pt x="871" y="138"/>
                </a:cubicBezTo>
                <a:cubicBezTo>
                  <a:pt x="869" y="137"/>
                  <a:pt x="869" y="137"/>
                  <a:pt x="869" y="137"/>
                </a:cubicBezTo>
                <a:cubicBezTo>
                  <a:pt x="868" y="136"/>
                  <a:pt x="868" y="136"/>
                  <a:pt x="868" y="136"/>
                </a:cubicBezTo>
                <a:cubicBezTo>
                  <a:pt x="866" y="134"/>
                  <a:pt x="865" y="133"/>
                  <a:pt x="864" y="132"/>
                </a:cubicBezTo>
                <a:cubicBezTo>
                  <a:pt x="850" y="124"/>
                  <a:pt x="842" y="111"/>
                  <a:pt x="834" y="100"/>
                </a:cubicBezTo>
                <a:cubicBezTo>
                  <a:pt x="828" y="90"/>
                  <a:pt x="822" y="82"/>
                  <a:pt x="813" y="75"/>
                </a:cubicBezTo>
                <a:cubicBezTo>
                  <a:pt x="805" y="68"/>
                  <a:pt x="797" y="63"/>
                  <a:pt x="788" y="59"/>
                </a:cubicBezTo>
                <a:cubicBezTo>
                  <a:pt x="778" y="55"/>
                  <a:pt x="769" y="53"/>
                  <a:pt x="759" y="51"/>
                </a:cubicBezTo>
                <a:cubicBezTo>
                  <a:pt x="757" y="51"/>
                  <a:pt x="754" y="51"/>
                  <a:pt x="752" y="51"/>
                </a:cubicBezTo>
                <a:cubicBezTo>
                  <a:pt x="743" y="51"/>
                  <a:pt x="735" y="53"/>
                  <a:pt x="727" y="54"/>
                </a:cubicBezTo>
                <a:cubicBezTo>
                  <a:pt x="718" y="56"/>
                  <a:pt x="709" y="57"/>
                  <a:pt x="700" y="57"/>
                </a:cubicBezTo>
                <a:cubicBezTo>
                  <a:pt x="694" y="57"/>
                  <a:pt x="688" y="57"/>
                  <a:pt x="682" y="55"/>
                </a:cubicBezTo>
                <a:cubicBezTo>
                  <a:pt x="681" y="55"/>
                  <a:pt x="679" y="55"/>
                  <a:pt x="677" y="55"/>
                </a:cubicBezTo>
                <a:cubicBezTo>
                  <a:pt x="675" y="55"/>
                  <a:pt x="675" y="55"/>
                  <a:pt x="675" y="55"/>
                </a:cubicBezTo>
                <a:cubicBezTo>
                  <a:pt x="673" y="54"/>
                  <a:pt x="673" y="54"/>
                  <a:pt x="673" y="54"/>
                </a:cubicBezTo>
                <a:cubicBezTo>
                  <a:pt x="672" y="53"/>
                  <a:pt x="670" y="53"/>
                  <a:pt x="669" y="53"/>
                </a:cubicBezTo>
                <a:cubicBezTo>
                  <a:pt x="652" y="50"/>
                  <a:pt x="640" y="42"/>
                  <a:pt x="628" y="34"/>
                </a:cubicBezTo>
                <a:cubicBezTo>
                  <a:pt x="619" y="28"/>
                  <a:pt x="610" y="22"/>
                  <a:pt x="600" y="19"/>
                </a:cubicBezTo>
                <a:cubicBezTo>
                  <a:pt x="590" y="16"/>
                  <a:pt x="581" y="15"/>
                  <a:pt x="571" y="15"/>
                </a:cubicBezTo>
                <a:cubicBezTo>
                  <a:pt x="570" y="15"/>
                  <a:pt x="570" y="15"/>
                  <a:pt x="570" y="15"/>
                </a:cubicBezTo>
                <a:cubicBezTo>
                  <a:pt x="569" y="15"/>
                  <a:pt x="569" y="15"/>
                  <a:pt x="569" y="15"/>
                </a:cubicBezTo>
                <a:cubicBezTo>
                  <a:pt x="559" y="15"/>
                  <a:pt x="550" y="16"/>
                  <a:pt x="541" y="19"/>
                </a:cubicBezTo>
                <a:cubicBezTo>
                  <a:pt x="530" y="22"/>
                  <a:pt x="521" y="28"/>
                  <a:pt x="512" y="34"/>
                </a:cubicBezTo>
                <a:cubicBezTo>
                  <a:pt x="502" y="41"/>
                  <a:pt x="491" y="48"/>
                  <a:pt x="478" y="51"/>
                </a:cubicBezTo>
                <a:cubicBezTo>
                  <a:pt x="476" y="52"/>
                  <a:pt x="476" y="52"/>
                  <a:pt x="476" y="52"/>
                </a:cubicBezTo>
                <a:cubicBezTo>
                  <a:pt x="474" y="52"/>
                  <a:pt x="472" y="52"/>
                  <a:pt x="471" y="52"/>
                </a:cubicBezTo>
                <a:cubicBezTo>
                  <a:pt x="460" y="52"/>
                  <a:pt x="450" y="49"/>
                  <a:pt x="440" y="47"/>
                </a:cubicBezTo>
                <a:cubicBezTo>
                  <a:pt x="429" y="45"/>
                  <a:pt x="419" y="42"/>
                  <a:pt x="408" y="43"/>
                </a:cubicBezTo>
                <a:cubicBezTo>
                  <a:pt x="397" y="44"/>
                  <a:pt x="388" y="46"/>
                  <a:pt x="378" y="49"/>
                </a:cubicBezTo>
                <a:cubicBezTo>
                  <a:pt x="369" y="53"/>
                  <a:pt x="360" y="57"/>
                  <a:pt x="352" y="63"/>
                </a:cubicBezTo>
                <a:cubicBezTo>
                  <a:pt x="343" y="70"/>
                  <a:pt x="337" y="78"/>
                  <a:pt x="330" y="87"/>
                </a:cubicBezTo>
                <a:cubicBezTo>
                  <a:pt x="323" y="97"/>
                  <a:pt x="316" y="107"/>
                  <a:pt x="305" y="114"/>
                </a:cubicBezTo>
                <a:cubicBezTo>
                  <a:pt x="305" y="115"/>
                  <a:pt x="305" y="115"/>
                  <a:pt x="305" y="115"/>
                </a:cubicBezTo>
                <a:cubicBezTo>
                  <a:pt x="304" y="115"/>
                  <a:pt x="304" y="115"/>
                  <a:pt x="304" y="115"/>
                </a:cubicBezTo>
                <a:cubicBezTo>
                  <a:pt x="292" y="120"/>
                  <a:pt x="280" y="122"/>
                  <a:pt x="269" y="123"/>
                </a:cubicBezTo>
                <a:cubicBezTo>
                  <a:pt x="258" y="124"/>
                  <a:pt x="247" y="125"/>
                  <a:pt x="237" y="130"/>
                </a:cubicBezTo>
                <a:cubicBezTo>
                  <a:pt x="228" y="134"/>
                  <a:pt x="220" y="139"/>
                  <a:pt x="212" y="146"/>
                </a:cubicBezTo>
                <a:cubicBezTo>
                  <a:pt x="204" y="152"/>
                  <a:pt x="198" y="159"/>
                  <a:pt x="192" y="168"/>
                </a:cubicBezTo>
                <a:cubicBezTo>
                  <a:pt x="186" y="177"/>
                  <a:pt x="183" y="187"/>
                  <a:pt x="180" y="198"/>
                </a:cubicBezTo>
                <a:cubicBezTo>
                  <a:pt x="176" y="211"/>
                  <a:pt x="172" y="225"/>
                  <a:pt x="161" y="238"/>
                </a:cubicBezTo>
                <a:cubicBezTo>
                  <a:pt x="160" y="239"/>
                  <a:pt x="160" y="239"/>
                  <a:pt x="159" y="240"/>
                </a:cubicBezTo>
                <a:cubicBezTo>
                  <a:pt x="158" y="241"/>
                  <a:pt x="158" y="241"/>
                  <a:pt x="158" y="241"/>
                </a:cubicBezTo>
                <a:cubicBezTo>
                  <a:pt x="158" y="242"/>
                  <a:pt x="157" y="242"/>
                  <a:pt x="157" y="243"/>
                </a:cubicBezTo>
                <a:cubicBezTo>
                  <a:pt x="147" y="256"/>
                  <a:pt x="134" y="263"/>
                  <a:pt x="122" y="270"/>
                </a:cubicBezTo>
                <a:cubicBezTo>
                  <a:pt x="112" y="275"/>
                  <a:pt x="103" y="280"/>
                  <a:pt x="95" y="288"/>
                </a:cubicBezTo>
                <a:cubicBezTo>
                  <a:pt x="88" y="296"/>
                  <a:pt x="82" y="303"/>
                  <a:pt x="78" y="312"/>
                </a:cubicBezTo>
                <a:cubicBezTo>
                  <a:pt x="73" y="321"/>
                  <a:pt x="70" y="330"/>
                  <a:pt x="68" y="340"/>
                </a:cubicBezTo>
                <a:cubicBezTo>
                  <a:pt x="65" y="351"/>
                  <a:pt x="66" y="362"/>
                  <a:pt x="68" y="373"/>
                </a:cubicBezTo>
                <a:cubicBezTo>
                  <a:pt x="69" y="387"/>
                  <a:pt x="70" y="401"/>
                  <a:pt x="65" y="417"/>
                </a:cubicBezTo>
                <a:cubicBezTo>
                  <a:pt x="64" y="419"/>
                  <a:pt x="64" y="421"/>
                  <a:pt x="64" y="422"/>
                </a:cubicBezTo>
                <a:cubicBezTo>
                  <a:pt x="64" y="424"/>
                  <a:pt x="64" y="424"/>
                  <a:pt x="64" y="424"/>
                </a:cubicBezTo>
                <a:cubicBezTo>
                  <a:pt x="63" y="426"/>
                  <a:pt x="63" y="426"/>
                  <a:pt x="63" y="426"/>
                </a:cubicBezTo>
                <a:cubicBezTo>
                  <a:pt x="62" y="427"/>
                  <a:pt x="62" y="429"/>
                  <a:pt x="61" y="431"/>
                </a:cubicBezTo>
                <a:cubicBezTo>
                  <a:pt x="57" y="447"/>
                  <a:pt x="48" y="458"/>
                  <a:pt x="39" y="469"/>
                </a:cubicBezTo>
                <a:cubicBezTo>
                  <a:pt x="33" y="478"/>
                  <a:pt x="26" y="486"/>
                  <a:pt x="22" y="497"/>
                </a:cubicBezTo>
                <a:cubicBezTo>
                  <a:pt x="18" y="506"/>
                  <a:pt x="16" y="516"/>
                  <a:pt x="15" y="526"/>
                </a:cubicBezTo>
                <a:cubicBezTo>
                  <a:pt x="15" y="536"/>
                  <a:pt x="15" y="546"/>
                  <a:pt x="17" y="556"/>
                </a:cubicBezTo>
                <a:cubicBezTo>
                  <a:pt x="19" y="567"/>
                  <a:pt x="24" y="576"/>
                  <a:pt x="30" y="586"/>
                </a:cubicBezTo>
                <a:cubicBezTo>
                  <a:pt x="37" y="598"/>
                  <a:pt x="44" y="611"/>
                  <a:pt x="45" y="627"/>
                </a:cubicBezTo>
                <a:cubicBezTo>
                  <a:pt x="45" y="630"/>
                  <a:pt x="46" y="633"/>
                  <a:pt x="48" y="635"/>
                </a:cubicBezTo>
                <a:cubicBezTo>
                  <a:pt x="49" y="638"/>
                  <a:pt x="49" y="638"/>
                  <a:pt x="49" y="638"/>
                </a:cubicBezTo>
                <a:cubicBezTo>
                  <a:pt x="48" y="642"/>
                  <a:pt x="48" y="642"/>
                  <a:pt x="48" y="642"/>
                </a:cubicBezTo>
                <a:cubicBezTo>
                  <a:pt x="47" y="644"/>
                  <a:pt x="47" y="647"/>
                  <a:pt x="48" y="650"/>
                </a:cubicBezTo>
                <a:cubicBezTo>
                  <a:pt x="51" y="666"/>
                  <a:pt x="47" y="680"/>
                  <a:pt x="44" y="694"/>
                </a:cubicBezTo>
                <a:cubicBezTo>
                  <a:pt x="41" y="705"/>
                  <a:pt x="38" y="715"/>
                  <a:pt x="39" y="726"/>
                </a:cubicBezTo>
                <a:cubicBezTo>
                  <a:pt x="39" y="736"/>
                  <a:pt x="41" y="746"/>
                  <a:pt x="45" y="755"/>
                </a:cubicBezTo>
                <a:cubicBezTo>
                  <a:pt x="48" y="765"/>
                  <a:pt x="52" y="774"/>
                  <a:pt x="58" y="782"/>
                </a:cubicBezTo>
                <a:cubicBezTo>
                  <a:pt x="65" y="791"/>
                  <a:pt x="73" y="797"/>
                  <a:pt x="82" y="804"/>
                </a:cubicBezTo>
                <a:cubicBezTo>
                  <a:pt x="93" y="813"/>
                  <a:pt x="105" y="821"/>
                  <a:pt x="113" y="836"/>
                </a:cubicBezTo>
                <a:cubicBezTo>
                  <a:pt x="113" y="837"/>
                  <a:pt x="114" y="838"/>
                  <a:pt x="115" y="839"/>
                </a:cubicBezTo>
                <a:cubicBezTo>
                  <a:pt x="115" y="840"/>
                  <a:pt x="115" y="840"/>
                  <a:pt x="115" y="840"/>
                </a:cubicBezTo>
                <a:cubicBezTo>
                  <a:pt x="116" y="841"/>
                  <a:pt x="116" y="841"/>
                  <a:pt x="116" y="841"/>
                </a:cubicBezTo>
                <a:cubicBezTo>
                  <a:pt x="116" y="842"/>
                  <a:pt x="117" y="843"/>
                  <a:pt x="117" y="844"/>
                </a:cubicBezTo>
                <a:cubicBezTo>
                  <a:pt x="126" y="858"/>
                  <a:pt x="128" y="872"/>
                  <a:pt x="130" y="886"/>
                </a:cubicBezTo>
                <a:cubicBezTo>
                  <a:pt x="132" y="897"/>
                  <a:pt x="133" y="907"/>
                  <a:pt x="138" y="917"/>
                </a:cubicBezTo>
                <a:cubicBezTo>
                  <a:pt x="142" y="927"/>
                  <a:pt x="148" y="935"/>
                  <a:pt x="155" y="942"/>
                </a:cubicBezTo>
                <a:cubicBezTo>
                  <a:pt x="161" y="950"/>
                  <a:pt x="169" y="956"/>
                  <a:pt x="177" y="962"/>
                </a:cubicBezTo>
                <a:cubicBezTo>
                  <a:pt x="187" y="967"/>
                  <a:pt x="197" y="970"/>
                  <a:pt x="208" y="973"/>
                </a:cubicBezTo>
                <a:cubicBezTo>
                  <a:pt x="221" y="977"/>
                  <a:pt x="235" y="980"/>
                  <a:pt x="248" y="991"/>
                </a:cubicBezTo>
                <a:cubicBezTo>
                  <a:pt x="249" y="991"/>
                  <a:pt x="249" y="992"/>
                  <a:pt x="250" y="992"/>
                </a:cubicBezTo>
                <a:cubicBezTo>
                  <a:pt x="250" y="992"/>
                  <a:pt x="250" y="992"/>
                  <a:pt x="250" y="992"/>
                </a:cubicBezTo>
                <a:cubicBezTo>
                  <a:pt x="261" y="1002"/>
                  <a:pt x="268" y="1013"/>
                  <a:pt x="274" y="1024"/>
                </a:cubicBezTo>
                <a:cubicBezTo>
                  <a:pt x="279" y="1034"/>
                  <a:pt x="285" y="1043"/>
                  <a:pt x="293" y="1051"/>
                </a:cubicBezTo>
                <a:cubicBezTo>
                  <a:pt x="300" y="1058"/>
                  <a:pt x="308" y="1063"/>
                  <a:pt x="317" y="1068"/>
                </a:cubicBezTo>
                <a:cubicBezTo>
                  <a:pt x="326" y="1072"/>
                  <a:pt x="335" y="1076"/>
                  <a:pt x="345" y="1077"/>
                </a:cubicBezTo>
                <a:cubicBezTo>
                  <a:pt x="349" y="1078"/>
                  <a:pt x="353" y="1078"/>
                  <a:pt x="358" y="1078"/>
                </a:cubicBezTo>
                <a:cubicBezTo>
                  <a:pt x="365" y="1078"/>
                  <a:pt x="371" y="1078"/>
                  <a:pt x="378" y="1077"/>
                </a:cubicBezTo>
                <a:cubicBezTo>
                  <a:pt x="384" y="1076"/>
                  <a:pt x="391" y="1076"/>
                  <a:pt x="398" y="10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2">
                  <a:lumMod val="25000"/>
                </a:schemeClr>
              </a:solidFill>
            </a:endParaRPr>
          </a:p>
        </p:txBody>
      </p:sp>
      <p:grpSp>
        <p:nvGrpSpPr>
          <p:cNvPr id="13" name="组合 12"/>
          <p:cNvGrpSpPr/>
          <p:nvPr/>
        </p:nvGrpSpPr>
        <p:grpSpPr>
          <a:xfrm>
            <a:off x="4214992" y="2147213"/>
            <a:ext cx="3745288" cy="1973709"/>
            <a:chOff x="8315182" y="3708614"/>
            <a:chExt cx="3745288" cy="1973709"/>
          </a:xfrm>
        </p:grpSpPr>
        <p:sp>
          <p:nvSpPr>
            <p:cNvPr id="14" name="Freeform 7"/>
            <p:cNvSpPr>
              <a:spLocks noEditPoints="1"/>
            </p:cNvSpPr>
            <p:nvPr/>
          </p:nvSpPr>
          <p:spPr bwMode="auto">
            <a:xfrm>
              <a:off x="9623392" y="3708614"/>
              <a:ext cx="1204944" cy="693384"/>
            </a:xfrm>
            <a:custGeom>
              <a:avLst/>
              <a:gdLst>
                <a:gd name="T0" fmla="*/ 790 w 1064"/>
                <a:gd name="T1" fmla="*/ 343 h 612"/>
                <a:gd name="T2" fmla="*/ 773 w 1064"/>
                <a:gd name="T3" fmla="*/ 340 h 612"/>
                <a:gd name="T4" fmla="*/ 511 w 1064"/>
                <a:gd name="T5" fmla="*/ 427 h 612"/>
                <a:gd name="T6" fmla="*/ 259 w 1064"/>
                <a:gd name="T7" fmla="*/ 344 h 612"/>
                <a:gd name="T8" fmla="*/ 242 w 1064"/>
                <a:gd name="T9" fmla="*/ 346 h 612"/>
                <a:gd name="T10" fmla="*/ 234 w 1064"/>
                <a:gd name="T11" fmla="*/ 362 h 612"/>
                <a:gd name="T12" fmla="*/ 234 w 1064"/>
                <a:gd name="T13" fmla="*/ 571 h 612"/>
                <a:gd name="T14" fmla="*/ 250 w 1064"/>
                <a:gd name="T15" fmla="*/ 590 h 612"/>
                <a:gd name="T16" fmla="*/ 516 w 1064"/>
                <a:gd name="T17" fmla="*/ 612 h 612"/>
                <a:gd name="T18" fmla="*/ 783 w 1064"/>
                <a:gd name="T19" fmla="*/ 590 h 612"/>
                <a:gd name="T20" fmla="*/ 798 w 1064"/>
                <a:gd name="T21" fmla="*/ 571 h 612"/>
                <a:gd name="T22" fmla="*/ 798 w 1064"/>
                <a:gd name="T23" fmla="*/ 358 h 612"/>
                <a:gd name="T24" fmla="*/ 790 w 1064"/>
                <a:gd name="T25" fmla="*/ 343 h 612"/>
                <a:gd name="T26" fmla="*/ 1061 w 1064"/>
                <a:gd name="T27" fmla="*/ 469 h 612"/>
                <a:gd name="T28" fmla="*/ 1046 w 1064"/>
                <a:gd name="T29" fmla="*/ 412 h 612"/>
                <a:gd name="T30" fmla="*/ 1044 w 1064"/>
                <a:gd name="T31" fmla="*/ 408 h 612"/>
                <a:gd name="T32" fmla="*/ 1049 w 1064"/>
                <a:gd name="T33" fmla="*/ 385 h 612"/>
                <a:gd name="T34" fmla="*/ 1014 w 1064"/>
                <a:gd name="T35" fmla="*/ 335 h 612"/>
                <a:gd name="T36" fmla="*/ 1014 w 1064"/>
                <a:gd name="T37" fmla="*/ 209 h 612"/>
                <a:gd name="T38" fmla="*/ 1017 w 1064"/>
                <a:gd name="T39" fmla="*/ 195 h 612"/>
                <a:gd name="T40" fmla="*/ 991 w 1064"/>
                <a:gd name="T41" fmla="*/ 159 h 612"/>
                <a:gd name="T42" fmla="*/ 517 w 1064"/>
                <a:gd name="T43" fmla="*/ 2 h 612"/>
                <a:gd name="T44" fmla="*/ 505 w 1064"/>
                <a:gd name="T45" fmla="*/ 0 h 612"/>
                <a:gd name="T46" fmla="*/ 493 w 1064"/>
                <a:gd name="T47" fmla="*/ 2 h 612"/>
                <a:gd name="T48" fmla="*/ 26 w 1064"/>
                <a:gd name="T49" fmla="*/ 157 h 612"/>
                <a:gd name="T50" fmla="*/ 0 w 1064"/>
                <a:gd name="T51" fmla="*/ 193 h 612"/>
                <a:gd name="T52" fmla="*/ 26 w 1064"/>
                <a:gd name="T53" fmla="*/ 229 h 612"/>
                <a:gd name="T54" fmla="*/ 500 w 1064"/>
                <a:gd name="T55" fmla="*/ 386 h 612"/>
                <a:gd name="T56" fmla="*/ 512 w 1064"/>
                <a:gd name="T57" fmla="*/ 388 h 612"/>
                <a:gd name="T58" fmla="*/ 524 w 1064"/>
                <a:gd name="T59" fmla="*/ 386 h 612"/>
                <a:gd name="T60" fmla="*/ 976 w 1064"/>
                <a:gd name="T61" fmla="*/ 236 h 612"/>
                <a:gd name="T62" fmla="*/ 976 w 1064"/>
                <a:gd name="T63" fmla="*/ 335 h 612"/>
                <a:gd name="T64" fmla="*/ 941 w 1064"/>
                <a:gd name="T65" fmla="*/ 385 h 612"/>
                <a:gd name="T66" fmla="*/ 947 w 1064"/>
                <a:gd name="T67" fmla="*/ 409 h 612"/>
                <a:gd name="T68" fmla="*/ 945 w 1064"/>
                <a:gd name="T69" fmla="*/ 412 h 612"/>
                <a:gd name="T70" fmla="*/ 929 w 1064"/>
                <a:gd name="T71" fmla="*/ 469 h 612"/>
                <a:gd name="T72" fmla="*/ 942 w 1064"/>
                <a:gd name="T73" fmla="*/ 492 h 612"/>
                <a:gd name="T74" fmla="*/ 948 w 1064"/>
                <a:gd name="T75" fmla="*/ 493 h 612"/>
                <a:gd name="T76" fmla="*/ 966 w 1064"/>
                <a:gd name="T77" fmla="*/ 479 h 612"/>
                <a:gd name="T78" fmla="*/ 976 w 1064"/>
                <a:gd name="T79" fmla="*/ 441 h 612"/>
                <a:gd name="T80" fmla="*/ 976 w 1064"/>
                <a:gd name="T81" fmla="*/ 474 h 612"/>
                <a:gd name="T82" fmla="*/ 995 w 1064"/>
                <a:gd name="T83" fmla="*/ 493 h 612"/>
                <a:gd name="T84" fmla="*/ 1014 w 1064"/>
                <a:gd name="T85" fmla="*/ 474 h 612"/>
                <a:gd name="T86" fmla="*/ 1014 w 1064"/>
                <a:gd name="T87" fmla="*/ 441 h 612"/>
                <a:gd name="T88" fmla="*/ 1025 w 1064"/>
                <a:gd name="T89" fmla="*/ 479 h 612"/>
                <a:gd name="T90" fmla="*/ 1043 w 1064"/>
                <a:gd name="T91" fmla="*/ 493 h 612"/>
                <a:gd name="T92" fmla="*/ 1048 w 1064"/>
                <a:gd name="T93" fmla="*/ 492 h 612"/>
                <a:gd name="T94" fmla="*/ 1061 w 1064"/>
                <a:gd name="T95" fmla="*/ 469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64" h="612">
                  <a:moveTo>
                    <a:pt x="790" y="343"/>
                  </a:moveTo>
                  <a:cubicBezTo>
                    <a:pt x="785" y="339"/>
                    <a:pt x="779" y="338"/>
                    <a:pt x="773" y="340"/>
                  </a:cubicBezTo>
                  <a:lnTo>
                    <a:pt x="511" y="427"/>
                  </a:lnTo>
                  <a:lnTo>
                    <a:pt x="259" y="344"/>
                  </a:lnTo>
                  <a:cubicBezTo>
                    <a:pt x="254" y="342"/>
                    <a:pt x="247" y="343"/>
                    <a:pt x="242" y="346"/>
                  </a:cubicBezTo>
                  <a:cubicBezTo>
                    <a:pt x="237" y="350"/>
                    <a:pt x="234" y="356"/>
                    <a:pt x="234" y="362"/>
                  </a:cubicBezTo>
                  <a:lnTo>
                    <a:pt x="234" y="571"/>
                  </a:lnTo>
                  <a:cubicBezTo>
                    <a:pt x="234" y="580"/>
                    <a:pt x="241" y="588"/>
                    <a:pt x="250" y="590"/>
                  </a:cubicBezTo>
                  <a:cubicBezTo>
                    <a:pt x="324" y="604"/>
                    <a:pt x="418" y="612"/>
                    <a:pt x="516" y="612"/>
                  </a:cubicBezTo>
                  <a:cubicBezTo>
                    <a:pt x="614" y="612"/>
                    <a:pt x="709" y="604"/>
                    <a:pt x="783" y="590"/>
                  </a:cubicBezTo>
                  <a:cubicBezTo>
                    <a:pt x="792" y="588"/>
                    <a:pt x="798" y="580"/>
                    <a:pt x="798" y="571"/>
                  </a:cubicBezTo>
                  <a:lnTo>
                    <a:pt x="798" y="358"/>
                  </a:lnTo>
                  <a:cubicBezTo>
                    <a:pt x="798" y="352"/>
                    <a:pt x="795" y="346"/>
                    <a:pt x="790" y="343"/>
                  </a:cubicBezTo>
                  <a:close/>
                  <a:moveTo>
                    <a:pt x="1061" y="469"/>
                  </a:moveTo>
                  <a:lnTo>
                    <a:pt x="1046" y="412"/>
                  </a:lnTo>
                  <a:cubicBezTo>
                    <a:pt x="1045" y="410"/>
                    <a:pt x="1044" y="409"/>
                    <a:pt x="1044" y="408"/>
                  </a:cubicBezTo>
                  <a:cubicBezTo>
                    <a:pt x="1047" y="401"/>
                    <a:pt x="1049" y="394"/>
                    <a:pt x="1049" y="385"/>
                  </a:cubicBezTo>
                  <a:cubicBezTo>
                    <a:pt x="1049" y="362"/>
                    <a:pt x="1035" y="343"/>
                    <a:pt x="1014" y="335"/>
                  </a:cubicBezTo>
                  <a:lnTo>
                    <a:pt x="1014" y="209"/>
                  </a:lnTo>
                  <a:cubicBezTo>
                    <a:pt x="1016" y="204"/>
                    <a:pt x="1017" y="200"/>
                    <a:pt x="1017" y="195"/>
                  </a:cubicBezTo>
                  <a:cubicBezTo>
                    <a:pt x="1017" y="179"/>
                    <a:pt x="1006" y="164"/>
                    <a:pt x="991" y="159"/>
                  </a:cubicBezTo>
                  <a:lnTo>
                    <a:pt x="517" y="2"/>
                  </a:lnTo>
                  <a:cubicBezTo>
                    <a:pt x="513" y="1"/>
                    <a:pt x="509" y="0"/>
                    <a:pt x="505" y="0"/>
                  </a:cubicBezTo>
                  <a:cubicBezTo>
                    <a:pt x="501" y="0"/>
                    <a:pt x="497" y="1"/>
                    <a:pt x="493" y="2"/>
                  </a:cubicBezTo>
                  <a:lnTo>
                    <a:pt x="26" y="157"/>
                  </a:lnTo>
                  <a:cubicBezTo>
                    <a:pt x="10" y="162"/>
                    <a:pt x="0" y="176"/>
                    <a:pt x="0" y="193"/>
                  </a:cubicBezTo>
                  <a:cubicBezTo>
                    <a:pt x="0" y="209"/>
                    <a:pt x="10" y="224"/>
                    <a:pt x="26" y="229"/>
                  </a:cubicBezTo>
                  <a:lnTo>
                    <a:pt x="500" y="386"/>
                  </a:lnTo>
                  <a:cubicBezTo>
                    <a:pt x="504" y="388"/>
                    <a:pt x="508" y="388"/>
                    <a:pt x="512" y="388"/>
                  </a:cubicBezTo>
                  <a:cubicBezTo>
                    <a:pt x="516" y="388"/>
                    <a:pt x="520" y="388"/>
                    <a:pt x="524" y="386"/>
                  </a:cubicBezTo>
                  <a:lnTo>
                    <a:pt x="976" y="236"/>
                  </a:lnTo>
                  <a:lnTo>
                    <a:pt x="976" y="335"/>
                  </a:lnTo>
                  <a:cubicBezTo>
                    <a:pt x="956" y="343"/>
                    <a:pt x="941" y="362"/>
                    <a:pt x="941" y="385"/>
                  </a:cubicBezTo>
                  <a:cubicBezTo>
                    <a:pt x="941" y="394"/>
                    <a:pt x="943" y="401"/>
                    <a:pt x="947" y="409"/>
                  </a:cubicBezTo>
                  <a:cubicBezTo>
                    <a:pt x="946" y="410"/>
                    <a:pt x="945" y="410"/>
                    <a:pt x="945" y="412"/>
                  </a:cubicBezTo>
                  <a:lnTo>
                    <a:pt x="929" y="469"/>
                  </a:lnTo>
                  <a:cubicBezTo>
                    <a:pt x="926" y="479"/>
                    <a:pt x="932" y="489"/>
                    <a:pt x="942" y="492"/>
                  </a:cubicBezTo>
                  <a:cubicBezTo>
                    <a:pt x="944" y="492"/>
                    <a:pt x="946" y="493"/>
                    <a:pt x="948" y="493"/>
                  </a:cubicBezTo>
                  <a:cubicBezTo>
                    <a:pt x="956" y="493"/>
                    <a:pt x="964" y="487"/>
                    <a:pt x="966" y="479"/>
                  </a:cubicBezTo>
                  <a:lnTo>
                    <a:pt x="976" y="441"/>
                  </a:lnTo>
                  <a:lnTo>
                    <a:pt x="976" y="474"/>
                  </a:lnTo>
                  <a:cubicBezTo>
                    <a:pt x="976" y="484"/>
                    <a:pt x="985" y="493"/>
                    <a:pt x="995" y="493"/>
                  </a:cubicBezTo>
                  <a:cubicBezTo>
                    <a:pt x="1006" y="493"/>
                    <a:pt x="1014" y="484"/>
                    <a:pt x="1014" y="474"/>
                  </a:cubicBezTo>
                  <a:lnTo>
                    <a:pt x="1014" y="441"/>
                  </a:lnTo>
                  <a:lnTo>
                    <a:pt x="1025" y="479"/>
                  </a:lnTo>
                  <a:cubicBezTo>
                    <a:pt x="1027" y="487"/>
                    <a:pt x="1035" y="493"/>
                    <a:pt x="1043" y="493"/>
                  </a:cubicBezTo>
                  <a:cubicBezTo>
                    <a:pt x="1045" y="493"/>
                    <a:pt x="1046" y="492"/>
                    <a:pt x="1048" y="492"/>
                  </a:cubicBezTo>
                  <a:cubicBezTo>
                    <a:pt x="1058" y="489"/>
                    <a:pt x="1064" y="479"/>
                    <a:pt x="1061" y="469"/>
                  </a:cubicBezTo>
                  <a:close/>
                </a:path>
              </a:pathLst>
            </a:custGeom>
            <a:solidFill>
              <a:schemeClr val="bg1"/>
            </a:solidFill>
            <a:ln>
              <a:noFill/>
            </a:ln>
          </p:spPr>
          <p:txBody>
            <a:bodyPr/>
            <a:lstStyle/>
            <a:p>
              <a:pPr eaLnBrk="1" fontAlgn="auto" hangingPunct="1">
                <a:spcBef>
                  <a:spcPts val="0"/>
                </a:spcBef>
                <a:spcAft>
                  <a:spcPts val="0"/>
                </a:spcAft>
              </a:pPr>
              <a:endParaRPr kumimoji="0" lang="zh-CN" altLang="en-US" sz="1200">
                <a:solidFill>
                  <a:schemeClr val="bg2">
                    <a:lumMod val="25000"/>
                  </a:schemeClr>
                </a:solidFill>
                <a:latin typeface="Calibri"/>
              </a:endParaRPr>
            </a:p>
          </p:txBody>
        </p:sp>
        <p:sp>
          <p:nvSpPr>
            <p:cNvPr id="16" name="文本框 15"/>
            <p:cNvSpPr txBox="1"/>
            <p:nvPr/>
          </p:nvSpPr>
          <p:spPr>
            <a:xfrm>
              <a:off x="8315182" y="4974437"/>
              <a:ext cx="3745288" cy="707886"/>
            </a:xfrm>
            <a:prstGeom prst="rect">
              <a:avLst/>
            </a:prstGeom>
            <a:noFill/>
          </p:spPr>
          <p:txBody>
            <a:bodyPr wrap="square" rtlCol="0">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感谢指正</a:t>
              </a:r>
            </a:p>
          </p:txBody>
        </p:sp>
        <p:cxnSp>
          <p:nvCxnSpPr>
            <p:cNvPr id="17" name="直接连接符 16"/>
            <p:cNvCxnSpPr/>
            <p:nvPr/>
          </p:nvCxnSpPr>
          <p:spPr>
            <a:xfrm>
              <a:off x="8903313" y="4794613"/>
              <a:ext cx="256902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8520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01</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架构风格</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10" name="矩形 9"/>
          <p:cNvSpPr/>
          <p:nvPr/>
        </p:nvSpPr>
        <p:spPr>
          <a:xfrm>
            <a:off x="821807" y="1243064"/>
            <a:ext cx="10885779" cy="1713931"/>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    我们的系统主要采用调用</a:t>
            </a:r>
            <a:r>
              <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a:t>
            </a: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返回的方式来设计整个系统，从数据抽象和面向对象的架构、层次结构架构等方面从小到大进行架构的设计，同时，系统整体采用微服务架构风格，实现了设计的去中心化，提高了系统的容错性、扩展性和可维护性。</a:t>
            </a:r>
          </a:p>
        </p:txBody>
      </p:sp>
      <p:pic>
        <p:nvPicPr>
          <p:cNvPr id="12" name="图片 11">
            <a:extLst>
              <a:ext uri="{FF2B5EF4-FFF2-40B4-BE49-F238E27FC236}">
                <a16:creationId xmlns:a16="http://schemas.microsoft.com/office/drawing/2014/main" id="{EB459B48-ECCC-4F11-93D9-6A7B39D7D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grpSp>
        <p:nvGrpSpPr>
          <p:cNvPr id="9" name="组合 8">
            <a:extLst>
              <a:ext uri="{FF2B5EF4-FFF2-40B4-BE49-F238E27FC236}">
                <a16:creationId xmlns:a16="http://schemas.microsoft.com/office/drawing/2014/main" id="{07825357-0D4D-4281-B069-B9FF1E0496B2}"/>
              </a:ext>
            </a:extLst>
          </p:cNvPr>
          <p:cNvGrpSpPr/>
          <p:nvPr/>
        </p:nvGrpSpPr>
        <p:grpSpPr>
          <a:xfrm>
            <a:off x="484414" y="3279309"/>
            <a:ext cx="5728788" cy="3352027"/>
            <a:chOff x="110530" y="2238326"/>
            <a:chExt cx="5728788" cy="3352027"/>
          </a:xfrm>
        </p:grpSpPr>
        <p:pic>
          <p:nvPicPr>
            <p:cNvPr id="11" name="图片 10">
              <a:extLst>
                <a:ext uri="{FF2B5EF4-FFF2-40B4-BE49-F238E27FC236}">
                  <a16:creationId xmlns:a16="http://schemas.microsoft.com/office/drawing/2014/main" id="{F0D0A74B-A3E6-4579-A78A-1745A204F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30" y="2238326"/>
              <a:ext cx="5728788" cy="3352027"/>
            </a:xfrm>
            <a:prstGeom prst="rect">
              <a:avLst/>
            </a:prstGeom>
          </p:spPr>
        </p:pic>
        <p:pic>
          <p:nvPicPr>
            <p:cNvPr id="13" name="图片 12">
              <a:extLst>
                <a:ext uri="{FF2B5EF4-FFF2-40B4-BE49-F238E27FC236}">
                  <a16:creationId xmlns:a16="http://schemas.microsoft.com/office/drawing/2014/main" id="{1EE27579-F6C8-4B06-B2D3-1D5F5674A1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5940" y="2566556"/>
              <a:ext cx="4007747" cy="2410456"/>
            </a:xfrm>
            <a:prstGeom prst="rect">
              <a:avLst/>
            </a:prstGeom>
          </p:spPr>
        </p:pic>
      </p:grpSp>
      <p:grpSp>
        <p:nvGrpSpPr>
          <p:cNvPr id="14" name="组合 13">
            <a:extLst>
              <a:ext uri="{FF2B5EF4-FFF2-40B4-BE49-F238E27FC236}">
                <a16:creationId xmlns:a16="http://schemas.microsoft.com/office/drawing/2014/main" id="{8FC3BAE3-24B2-47A2-951E-DAB2723B3F12}"/>
              </a:ext>
            </a:extLst>
          </p:cNvPr>
          <p:cNvGrpSpPr/>
          <p:nvPr/>
        </p:nvGrpSpPr>
        <p:grpSpPr>
          <a:xfrm>
            <a:off x="7148612" y="3607539"/>
            <a:ext cx="3835153" cy="3051155"/>
            <a:chOff x="6634097" y="3940195"/>
            <a:chExt cx="3835153" cy="3051155"/>
          </a:xfrm>
        </p:grpSpPr>
        <p:pic>
          <p:nvPicPr>
            <p:cNvPr id="15" name="图片 14">
              <a:extLst>
                <a:ext uri="{FF2B5EF4-FFF2-40B4-BE49-F238E27FC236}">
                  <a16:creationId xmlns:a16="http://schemas.microsoft.com/office/drawing/2014/main" id="{4322EBF5-4BF4-4F5A-9131-942A7E9258A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643" r="25986" b="-1800"/>
            <a:stretch/>
          </p:blipFill>
          <p:spPr>
            <a:xfrm rot="-180000">
              <a:off x="7755163" y="3940195"/>
              <a:ext cx="1593023" cy="3051155"/>
            </a:xfrm>
            <a:prstGeom prst="rect">
              <a:avLst/>
            </a:prstGeom>
            <a:scene3d>
              <a:camera prst="isometricTopUp"/>
              <a:lightRig rig="threePt" dir="t"/>
            </a:scene3d>
          </p:spPr>
        </p:pic>
        <p:pic>
          <p:nvPicPr>
            <p:cNvPr id="16" name="图片 15">
              <a:extLst>
                <a:ext uri="{FF2B5EF4-FFF2-40B4-BE49-F238E27FC236}">
                  <a16:creationId xmlns:a16="http://schemas.microsoft.com/office/drawing/2014/main" id="{75E99F3E-FD46-48CA-9508-427DF7B41A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34097" y="4069506"/>
              <a:ext cx="3835153" cy="2850857"/>
            </a:xfrm>
            <a:prstGeom prst="rect">
              <a:avLst/>
            </a:prstGeom>
          </p:spPr>
        </p:pic>
      </p:grpSp>
    </p:spTree>
    <p:extLst>
      <p:ext uri="{BB962C8B-B14F-4D97-AF65-F5344CB8AC3E}">
        <p14:creationId xmlns:p14="http://schemas.microsoft.com/office/powerpoint/2010/main" val="358998844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01</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架构风格</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9" name="文本框 8"/>
          <p:cNvSpPr txBox="1"/>
          <p:nvPr/>
        </p:nvSpPr>
        <p:spPr>
          <a:xfrm>
            <a:off x="882114" y="1109962"/>
            <a:ext cx="3069399" cy="461665"/>
          </a:xfrm>
          <a:prstGeom prst="rect">
            <a:avLst/>
          </a:prstGeom>
          <a:noFill/>
        </p:spPr>
        <p:txBody>
          <a:bodyPr wrap="square" rtlCol="0">
            <a:spAutoFit/>
          </a:bodyPr>
          <a:lstStyle/>
          <a:p>
            <a:r>
              <a:rPr lang="zh-CN" altLang="en-US" sz="2400" b="1" dirty="0">
                <a:latin typeface="Verdana Pro Cond Black" panose="020B0A06030504040204" pitchFamily="34" charset="0"/>
                <a:ea typeface="微软雅黑" panose="020B0503020204020204" pitchFamily="34" charset="-122"/>
              </a:rPr>
              <a:t>微服务架构</a:t>
            </a:r>
          </a:p>
        </p:txBody>
      </p:sp>
      <p:sp>
        <p:nvSpPr>
          <p:cNvPr id="10" name="矩形 9"/>
          <p:cNvSpPr/>
          <p:nvPr/>
        </p:nvSpPr>
        <p:spPr>
          <a:xfrm>
            <a:off x="882114" y="2271307"/>
            <a:ext cx="9953270" cy="3191258"/>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b="1" i="0" dirty="0">
                <a:solidFill>
                  <a:srgbClr val="111111"/>
                </a:solidFill>
                <a:latin typeface="幼圆" panose="02010509060101010101" pitchFamily="49" charset="-122"/>
                <a:ea typeface="幼圆" panose="02010509060101010101" pitchFamily="49" charset="-122"/>
              </a:rPr>
              <a:t>    </a:t>
            </a:r>
            <a:r>
              <a:rPr lang="zh-CN" altLang="en-US" sz="2400" i="0" dirty="0">
                <a:solidFill>
                  <a:srgbClr val="111111"/>
                </a:solidFill>
                <a:latin typeface="幼圆" panose="02010509060101010101" pitchFamily="49" charset="-122"/>
                <a:ea typeface="幼圆" panose="02010509060101010101" pitchFamily="49" charset="-122"/>
              </a:rPr>
              <a:t>微服务架构的思路不是开发一个巨大的单体式应用，而是将应用分解为小的、互相连接的微服务，</a:t>
            </a:r>
            <a:r>
              <a:rPr lang="zh-CN" altLang="en-US" sz="2400" b="0" i="0" dirty="0">
                <a:solidFill>
                  <a:srgbClr val="111111"/>
                </a:solidFill>
                <a:latin typeface="幼圆" panose="02010509060101010101" pitchFamily="49" charset="-122"/>
                <a:ea typeface="幼圆" panose="02010509060101010101" pitchFamily="49" charset="-122"/>
              </a:rPr>
              <a:t>一个微服务完成某个特定功能。</a:t>
            </a:r>
            <a:endParaRPr lang="en-US" altLang="zh-CN" sz="2400" b="0" i="0" dirty="0">
              <a:solidFill>
                <a:srgbClr val="111111"/>
              </a:solidFill>
              <a:latin typeface="幼圆" panose="02010509060101010101" pitchFamily="49" charset="-122"/>
              <a:ea typeface="幼圆" panose="02010509060101010101" pitchFamily="49" charset="-122"/>
            </a:endParaRPr>
          </a:p>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    因为济遇社团交流平台提供的服务相对完整且独立，可以通过包装为不同的微服务集群供其他系统使用，所以可将本系统设计为高内聚、低耦合、不同服务独立部署的微服务架构系统，同时微服务开发弹性强、迭代快，支持快速更新，可以满足当前系统的需要。</a:t>
            </a:r>
          </a:p>
          <a:p>
            <a:pPr defTabSz="1216817">
              <a:lnSpc>
                <a:spcPct val="120000"/>
              </a:lnSpc>
              <a:spcBef>
                <a:spcPct val="20000"/>
              </a:spcBef>
            </a:pPr>
            <a:endPar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endParaRPr>
          </a:p>
        </p:txBody>
      </p:sp>
      <p:pic>
        <p:nvPicPr>
          <p:cNvPr id="12" name="图片 11">
            <a:extLst>
              <a:ext uri="{FF2B5EF4-FFF2-40B4-BE49-F238E27FC236}">
                <a16:creationId xmlns:a16="http://schemas.microsoft.com/office/drawing/2014/main" id="{EB459B48-ECCC-4F11-93D9-6A7B39D7D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spTree>
    <p:extLst>
      <p:ext uri="{BB962C8B-B14F-4D97-AF65-F5344CB8AC3E}">
        <p14:creationId xmlns:p14="http://schemas.microsoft.com/office/powerpoint/2010/main" val="309562083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01</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架构风格</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9" name="文本框 8"/>
          <p:cNvSpPr txBox="1"/>
          <p:nvPr/>
        </p:nvSpPr>
        <p:spPr>
          <a:xfrm>
            <a:off x="882114" y="1109962"/>
            <a:ext cx="4326700" cy="461665"/>
          </a:xfrm>
          <a:prstGeom prst="rect">
            <a:avLst/>
          </a:prstGeom>
          <a:noFill/>
        </p:spPr>
        <p:txBody>
          <a:bodyPr wrap="square" rtlCol="0">
            <a:spAutoFit/>
          </a:bodyPr>
          <a:lstStyle/>
          <a:p>
            <a:r>
              <a:rPr lang="zh-CN" altLang="en-US" sz="2400" b="1" dirty="0">
                <a:latin typeface="Verdana Pro Cond Black" panose="020B0A06030504040204" pitchFamily="34" charset="0"/>
                <a:ea typeface="微软雅黑" panose="020B0503020204020204" pitchFamily="34" charset="-122"/>
              </a:rPr>
              <a:t>数据抽象和面向对象的架构</a:t>
            </a:r>
          </a:p>
        </p:txBody>
      </p:sp>
      <p:sp>
        <p:nvSpPr>
          <p:cNvPr id="10" name="矩形 9"/>
          <p:cNvSpPr/>
          <p:nvPr/>
        </p:nvSpPr>
        <p:spPr>
          <a:xfrm>
            <a:off x="821807" y="2175506"/>
            <a:ext cx="5390567" cy="3486724"/>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    为实现低耦合、高复用、可维护的系统，使其易于升级，并保护内部的完整性，本系统采用</a:t>
            </a:r>
            <a:r>
              <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IOC</a:t>
            </a: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（控制反转）构建容器实现对象之间的解耦合，并且采用</a:t>
            </a:r>
            <a:r>
              <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AOP</a:t>
            </a: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（面向切面编程）提取公共行为封装为通用服务，降低系统冗余以及模块之间的耦合度，提高系统的可操作性和维护性。</a:t>
            </a:r>
            <a:endParaRPr lang="en-US" altLang="zh-CN"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endParaRPr>
          </a:p>
        </p:txBody>
      </p:sp>
      <p:pic>
        <p:nvPicPr>
          <p:cNvPr id="12" name="图片 11">
            <a:extLst>
              <a:ext uri="{FF2B5EF4-FFF2-40B4-BE49-F238E27FC236}">
                <a16:creationId xmlns:a16="http://schemas.microsoft.com/office/drawing/2014/main" id="{EB459B48-ECCC-4F11-93D9-6A7B39D7D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pic>
        <p:nvPicPr>
          <p:cNvPr id="8" name="图片 7">
            <a:extLst>
              <a:ext uri="{FF2B5EF4-FFF2-40B4-BE49-F238E27FC236}">
                <a16:creationId xmlns:a16="http://schemas.microsoft.com/office/drawing/2014/main" id="{53CB3E55-CBA4-4239-A9E9-C7E0E770AB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7015" y="1524034"/>
            <a:ext cx="4498823" cy="4138196"/>
          </a:xfrm>
          <a:prstGeom prst="rect">
            <a:avLst/>
          </a:prstGeom>
        </p:spPr>
      </p:pic>
      <p:sp>
        <p:nvSpPr>
          <p:cNvPr id="13" name="矩形 12">
            <a:extLst>
              <a:ext uri="{FF2B5EF4-FFF2-40B4-BE49-F238E27FC236}">
                <a16:creationId xmlns:a16="http://schemas.microsoft.com/office/drawing/2014/main" id="{414F5408-81EC-43AA-87BD-6F7BAAF815E8}"/>
              </a:ext>
            </a:extLst>
          </p:cNvPr>
          <p:cNvSpPr/>
          <p:nvPr/>
        </p:nvSpPr>
        <p:spPr>
          <a:xfrm>
            <a:off x="7429501" y="5239797"/>
            <a:ext cx="789708" cy="436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3009915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01</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架构风格</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9" name="文本框 8"/>
          <p:cNvSpPr txBox="1"/>
          <p:nvPr/>
        </p:nvSpPr>
        <p:spPr>
          <a:xfrm>
            <a:off x="882114" y="1109962"/>
            <a:ext cx="4326700" cy="461665"/>
          </a:xfrm>
          <a:prstGeom prst="rect">
            <a:avLst/>
          </a:prstGeom>
          <a:noFill/>
        </p:spPr>
        <p:txBody>
          <a:bodyPr wrap="square" rtlCol="0">
            <a:spAutoFit/>
          </a:bodyPr>
          <a:lstStyle/>
          <a:p>
            <a:r>
              <a:rPr lang="zh-CN" altLang="en-US" sz="2400" b="1" dirty="0">
                <a:latin typeface="Verdana Pro Cond Black" panose="020B0A06030504040204" pitchFamily="34" charset="0"/>
                <a:ea typeface="微软雅黑" panose="020B0503020204020204" pitchFamily="34" charset="-122"/>
              </a:rPr>
              <a:t>层次结构架构</a:t>
            </a:r>
          </a:p>
        </p:txBody>
      </p:sp>
      <p:sp>
        <p:nvSpPr>
          <p:cNvPr id="10" name="矩形 9"/>
          <p:cNvSpPr/>
          <p:nvPr/>
        </p:nvSpPr>
        <p:spPr>
          <a:xfrm>
            <a:off x="569362" y="2184528"/>
            <a:ext cx="3371112" cy="3486724"/>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24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    本系统之前采用的架构将一般的三层架构（表现层、中间层、持久层）进行了较为详细的划分，如右图所示。但为提高系统的可维护性和可操作性，我们对微服务架构内部的分层架构进行了改进。</a:t>
            </a:r>
          </a:p>
        </p:txBody>
      </p:sp>
      <p:pic>
        <p:nvPicPr>
          <p:cNvPr id="12" name="图片 11">
            <a:extLst>
              <a:ext uri="{FF2B5EF4-FFF2-40B4-BE49-F238E27FC236}">
                <a16:creationId xmlns:a16="http://schemas.microsoft.com/office/drawing/2014/main" id="{EB459B48-ECCC-4F11-93D9-6A7B39D7D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pic>
        <p:nvPicPr>
          <p:cNvPr id="11" name="图片 10">
            <a:extLst>
              <a:ext uri="{FF2B5EF4-FFF2-40B4-BE49-F238E27FC236}">
                <a16:creationId xmlns:a16="http://schemas.microsoft.com/office/drawing/2014/main" id="{3014671B-EA46-4597-9880-BFD67A6369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9938" y="764159"/>
            <a:ext cx="6580843" cy="5884264"/>
          </a:xfrm>
          <a:prstGeom prst="rect">
            <a:avLst/>
          </a:prstGeom>
        </p:spPr>
      </p:pic>
    </p:spTree>
    <p:extLst>
      <p:ext uri="{BB962C8B-B14F-4D97-AF65-F5344CB8AC3E}">
        <p14:creationId xmlns:p14="http://schemas.microsoft.com/office/powerpoint/2010/main" val="227523892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913" y="94044"/>
            <a:ext cx="730202" cy="611075"/>
            <a:chOff x="6541454" y="2317292"/>
            <a:chExt cx="730202" cy="611075"/>
          </a:xfrm>
        </p:grpSpPr>
        <p:sp>
          <p:nvSpPr>
            <p:cNvPr id="3" name="等腰三角形 2"/>
            <p:cNvSpPr/>
            <p:nvPr/>
          </p:nvSpPr>
          <p:spPr>
            <a:xfrm flipH="1">
              <a:off x="6646150" y="2389138"/>
              <a:ext cx="625506" cy="539229"/>
            </a:xfrm>
            <a:prstGeom prst="triangl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H="1">
              <a:off x="6541454" y="2317292"/>
              <a:ext cx="669894" cy="577495"/>
            </a:xfrm>
            <a:prstGeom prst="triangle">
              <a:avLst/>
            </a:prstGeom>
            <a:solidFill>
              <a:srgbClr val="A5CF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39857" y="226664"/>
            <a:ext cx="620486" cy="461665"/>
          </a:xfrm>
          <a:prstGeom prst="rect">
            <a:avLst/>
          </a:prstGeom>
          <a:noFill/>
        </p:spPr>
        <p:txBody>
          <a:bodyPr wrap="square" rtlCol="0">
            <a:spAutoFit/>
          </a:bodyPr>
          <a:lstStyle/>
          <a:p>
            <a:r>
              <a:rPr lang="en-US" altLang="zh-CN" sz="2400" b="1" dirty="0">
                <a:solidFill>
                  <a:schemeClr val="bg1"/>
                </a:solidFill>
                <a:latin typeface="幼圆" panose="02010509060101010101" pitchFamily="49" charset="-122"/>
                <a:ea typeface="幼圆" panose="02010509060101010101" pitchFamily="49" charset="-122"/>
              </a:rPr>
              <a:t>01</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7" name="矩形 2"/>
          <p:cNvSpPr>
            <a:spLocks noChangeArrowheads="1"/>
          </p:cNvSpPr>
          <p:nvPr/>
        </p:nvSpPr>
        <p:spPr bwMode="auto">
          <a:xfrm>
            <a:off x="948287" y="209577"/>
            <a:ext cx="405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rPr>
              <a:t>架构风格</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9" name="文本框 8"/>
          <p:cNvSpPr txBox="1"/>
          <p:nvPr/>
        </p:nvSpPr>
        <p:spPr>
          <a:xfrm>
            <a:off x="882114" y="1109962"/>
            <a:ext cx="4326700" cy="461665"/>
          </a:xfrm>
          <a:prstGeom prst="rect">
            <a:avLst/>
          </a:prstGeom>
          <a:noFill/>
        </p:spPr>
        <p:txBody>
          <a:bodyPr wrap="square" rtlCol="0">
            <a:spAutoFit/>
          </a:bodyPr>
          <a:lstStyle/>
          <a:p>
            <a:r>
              <a:rPr lang="zh-CN" altLang="en-US" sz="2400" b="1" dirty="0">
                <a:latin typeface="Verdana Pro Cond Black" panose="020B0A06030504040204" pitchFamily="34" charset="0"/>
                <a:ea typeface="微软雅黑" panose="020B0503020204020204" pitchFamily="34" charset="-122"/>
              </a:rPr>
              <a:t>设计模式</a:t>
            </a:r>
          </a:p>
        </p:txBody>
      </p:sp>
      <p:sp>
        <p:nvSpPr>
          <p:cNvPr id="10" name="矩形 9"/>
          <p:cNvSpPr/>
          <p:nvPr/>
        </p:nvSpPr>
        <p:spPr>
          <a:xfrm>
            <a:off x="1137395" y="2375028"/>
            <a:ext cx="8142838" cy="3270126"/>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Arial" panose="020B0604020202020204" pitchFamily="34" charset="0"/>
              <a:buChar char="•"/>
            </a:pPr>
            <a:r>
              <a:rPr lang="zh-CN" altLang="en-US" sz="3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单例模式</a:t>
            </a:r>
            <a:endParaRPr lang="en-US" altLang="zh-CN" sz="3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endParaRPr>
          </a:p>
          <a:p>
            <a:pPr marL="342900" indent="-342900" defTabSz="1216817">
              <a:lnSpc>
                <a:spcPct val="120000"/>
              </a:lnSpc>
              <a:spcBef>
                <a:spcPct val="20000"/>
              </a:spcBef>
              <a:buFont typeface="Arial" panose="020B0604020202020204" pitchFamily="34" charset="0"/>
              <a:buChar char="•"/>
            </a:pPr>
            <a:r>
              <a:rPr lang="zh-CN" altLang="en-US" sz="3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脏标记模式</a:t>
            </a:r>
            <a:endParaRPr lang="en-US" altLang="zh-CN" sz="3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endParaRPr>
          </a:p>
          <a:p>
            <a:pPr marL="342900" indent="-342900" defTabSz="1216817">
              <a:lnSpc>
                <a:spcPct val="120000"/>
              </a:lnSpc>
              <a:spcBef>
                <a:spcPct val="20000"/>
              </a:spcBef>
              <a:buFont typeface="Arial" panose="020B0604020202020204" pitchFamily="34" charset="0"/>
              <a:buChar char="•"/>
            </a:pPr>
            <a:r>
              <a:rPr lang="en-US" altLang="zh-CN" sz="3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MVC</a:t>
            </a:r>
            <a:r>
              <a:rPr lang="zh-CN" altLang="en-US" sz="3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模式</a:t>
            </a:r>
            <a:endParaRPr lang="en-US" altLang="zh-CN" sz="3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endParaRPr>
          </a:p>
          <a:p>
            <a:pPr marL="342900" indent="-342900" defTabSz="1216817">
              <a:lnSpc>
                <a:spcPct val="120000"/>
              </a:lnSpc>
              <a:spcBef>
                <a:spcPct val="20000"/>
              </a:spcBef>
              <a:buFont typeface="Arial" panose="020B0604020202020204" pitchFamily="34" charset="0"/>
              <a:buChar char="•"/>
            </a:pPr>
            <a:r>
              <a:rPr lang="zh-CN" altLang="en-US" sz="3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rPr>
              <a:t>迭代器模式</a:t>
            </a:r>
            <a:endParaRPr lang="en-US" altLang="zh-CN" sz="3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endParaRPr>
          </a:p>
          <a:p>
            <a:pPr marL="342900" indent="-342900" defTabSz="1216817">
              <a:lnSpc>
                <a:spcPct val="120000"/>
              </a:lnSpc>
              <a:spcBef>
                <a:spcPct val="20000"/>
              </a:spcBef>
              <a:buFont typeface="Arial" panose="020B0604020202020204" pitchFamily="34" charset="0"/>
              <a:buChar char="•"/>
            </a:pPr>
            <a:endParaRPr lang="zh-CN" altLang="en-US" sz="3200" dirty="0">
              <a:solidFill>
                <a:schemeClr val="tx1">
                  <a:lumMod val="85000"/>
                  <a:lumOff val="15000"/>
                </a:schemeClr>
              </a:solidFill>
              <a:latin typeface="幼圆" panose="02010509060101010101" pitchFamily="49" charset="-122"/>
              <a:ea typeface="幼圆" panose="02010509060101010101" pitchFamily="49" charset="-122"/>
              <a:cs typeface="Arabic Typesetting" panose="020B0604020202020204" pitchFamily="66" charset="-78"/>
              <a:sym typeface="Arial" panose="020B0604020202020204" pitchFamily="34" charset="0"/>
            </a:endParaRPr>
          </a:p>
        </p:txBody>
      </p:sp>
      <p:pic>
        <p:nvPicPr>
          <p:cNvPr id="12" name="图片 11">
            <a:extLst>
              <a:ext uri="{FF2B5EF4-FFF2-40B4-BE49-F238E27FC236}">
                <a16:creationId xmlns:a16="http://schemas.microsoft.com/office/drawing/2014/main" id="{EB459B48-ECCC-4F11-93D9-6A7B39D7D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5485" y="209577"/>
            <a:ext cx="1496455" cy="787886"/>
          </a:xfrm>
          <a:prstGeom prst="rect">
            <a:avLst/>
          </a:prstGeom>
        </p:spPr>
      </p:pic>
    </p:spTree>
    <p:extLst>
      <p:ext uri="{BB962C8B-B14F-4D97-AF65-F5344CB8AC3E}">
        <p14:creationId xmlns:p14="http://schemas.microsoft.com/office/powerpoint/2010/main" val="1605758909"/>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1293</TotalTime>
  <Words>4123</Words>
  <Application>Microsoft Office PowerPoint</Application>
  <PresentationFormat>宽屏</PresentationFormat>
  <Paragraphs>336</Paragraphs>
  <Slides>44</Slides>
  <Notes>41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44</vt:i4>
      </vt:variant>
    </vt:vector>
  </HeadingPairs>
  <TitlesOfParts>
    <vt:vector size="58" baseType="lpstr">
      <vt:lpstr>-apple-system</vt:lpstr>
      <vt:lpstr>PingFangSC-Regular</vt:lpstr>
      <vt:lpstr>Ubuntu</vt:lpstr>
      <vt:lpstr>等线</vt:lpstr>
      <vt:lpstr>凌慧体-简</vt:lpstr>
      <vt:lpstr>宋体</vt:lpstr>
      <vt:lpstr>微软雅黑</vt:lpstr>
      <vt:lpstr>幼圆</vt:lpstr>
      <vt:lpstr>Arabic Typesetting</vt:lpstr>
      <vt:lpstr>Arial</vt:lpstr>
      <vt:lpstr>Calibri</vt:lpstr>
      <vt:lpstr>Calibri Light</vt:lpstr>
      <vt:lpstr>Verdana Pro Cond Black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dc:creator>
  <cp:lastModifiedBy>汪明杰</cp:lastModifiedBy>
  <cp:revision>279</cp:revision>
  <dcterms:created xsi:type="dcterms:W3CDTF">2016-05-12T08:39:03Z</dcterms:created>
  <dcterms:modified xsi:type="dcterms:W3CDTF">2021-06-25T10:44:32Z</dcterms:modified>
</cp:coreProperties>
</file>